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6" r:id="rId6"/>
    <p:sldId id="260" r:id="rId7"/>
    <p:sldId id="261" r:id="rId8"/>
    <p:sldId id="262" r:id="rId9"/>
    <p:sldId id="263" r:id="rId10"/>
    <p:sldId id="269" r:id="rId11"/>
    <p:sldId id="268" r:id="rId12"/>
    <p:sldId id="264" r:id="rId13"/>
    <p:sldId id="265" r:id="rId14"/>
    <p:sldId id="267" r:id="rId15"/>
  </p:sldIdLst>
  <p:sldSz cx="14630400" cy="8229600"/>
  <p:notesSz cx="8229600" cy="14630400"/>
  <p:embeddedFontLst>
    <p:embeddedFont>
      <p:font typeface="Arial Black" panose="020B0A04020102020204" pitchFamily="34" charset="0"/>
      <p:bold r:id="rId17"/>
    </p:embeddedFont>
    <p:embeddedFont>
      <p:font typeface="Book Antiqua" panose="02040602050305030304" pitchFamily="18" charset="0"/>
      <p:regular r:id="rId18"/>
      <p:bold r:id="rId19"/>
      <p:italic r:id="rId20"/>
      <p:boldItalic r:id="rId21"/>
    </p:embeddedFont>
    <p:embeddedFont>
      <p:font typeface="Cabin" panose="020B0604020202020204" charset="0"/>
      <p:bold r:id="rId22"/>
    </p:embeddedFont>
    <p:embeddedFont>
      <p:font typeface="Calibri" panose="020F0502020204030204" pitchFamily="34" charset="0"/>
      <p:regular r:id="rId23"/>
      <p:bold r:id="rId24"/>
      <p:italic r:id="rId25"/>
      <p:boldItalic r:id="rId26"/>
    </p:embeddedFont>
    <p:embeddedFont>
      <p:font typeface="Unbounded" panose="020B0604020202020204" charset="0"/>
      <p:bold r:id="rId27"/>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28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2/16/2026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slideLayout" Target="../slideLayouts/slideLayout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image" Target="../media/image4.png"/><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538651"/>
            <a:ext cx="7468553" cy="1231821"/>
          </a:xfrm>
          <a:prstGeom prst="rect">
            <a:avLst/>
          </a:prstGeom>
          <a:noFill/>
        </p:spPr>
        <p:txBody>
          <a:bodyPr wrap="square" lIns="0" tIns="0" rIns="0" bIns="0" rtlCol="0" anchor="t"/>
          <a:lstStyle/>
          <a:p>
            <a:pPr marL="0" indent="0" algn="l">
              <a:lnSpc>
                <a:spcPts val="4850"/>
              </a:lnSpc>
              <a:buNone/>
            </a:pPr>
            <a:r>
              <a:rPr lang="en-US" sz="3850" dirty="0">
                <a:solidFill>
                  <a:srgbClr val="FFFFFF"/>
                </a:solidFill>
                <a:latin typeface="Unbounded" pitchFamily="34" charset="0"/>
                <a:ea typeface="Unbounded" pitchFamily="34" charset="-122"/>
                <a:cs typeface="Unbounded" pitchFamily="34" charset="-120"/>
              </a:rPr>
              <a:t>ElectViz: Election Data Visualization for Media</a:t>
            </a:r>
            <a:endParaRPr lang="en-US" sz="3850" dirty="0"/>
          </a:p>
        </p:txBody>
      </p:sp>
      <p:sp>
        <p:nvSpPr>
          <p:cNvPr id="4" name="Text 1"/>
          <p:cNvSpPr/>
          <p:nvPr/>
        </p:nvSpPr>
        <p:spPr>
          <a:xfrm>
            <a:off x="6324124" y="4084558"/>
            <a:ext cx="7468553" cy="335042"/>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Transforming Indian Election Data into Actionable Insights</a:t>
            </a:r>
            <a:endParaRPr lang="en-US" sz="1600" dirty="0"/>
          </a:p>
        </p:txBody>
      </p:sp>
      <p:sp>
        <p:nvSpPr>
          <p:cNvPr id="5" name="Text 2"/>
          <p:cNvSpPr/>
          <p:nvPr/>
        </p:nvSpPr>
        <p:spPr>
          <a:xfrm>
            <a:off x="6324124" y="4733687"/>
            <a:ext cx="4286607" cy="308015"/>
          </a:xfrm>
          <a:prstGeom prst="rect">
            <a:avLst/>
          </a:prstGeom>
          <a:noFill/>
        </p:spPr>
        <p:txBody>
          <a:bodyPr wrap="none" lIns="0" tIns="0" rIns="0" bIns="0" rtlCol="0" anchor="t"/>
          <a:lstStyle/>
          <a:p>
            <a:pPr marL="0" indent="0" algn="l">
              <a:lnSpc>
                <a:spcPts val="2400"/>
              </a:lnSpc>
              <a:buNone/>
            </a:pPr>
            <a:r>
              <a:rPr lang="en-US" sz="1900" dirty="0">
                <a:solidFill>
                  <a:srgbClr val="FFFFFF"/>
                </a:solidFill>
                <a:latin typeface="Unbounded" pitchFamily="34" charset="0"/>
                <a:ea typeface="Unbounded" pitchFamily="34" charset="-122"/>
                <a:cs typeface="Unbounded" pitchFamily="34" charset="-120"/>
              </a:rPr>
              <a:t>Presented by: Vaibhav Pawar</a:t>
            </a:r>
            <a:endParaRPr lang="en-US" sz="1900" dirty="0"/>
          </a:p>
        </p:txBody>
      </p:sp>
      <p:sp>
        <p:nvSpPr>
          <p:cNvPr id="6" name="Text 3"/>
          <p:cNvSpPr/>
          <p:nvPr/>
        </p:nvSpPr>
        <p:spPr>
          <a:xfrm>
            <a:off x="6324124" y="5355788"/>
            <a:ext cx="7468553" cy="335042"/>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Mentor: Mrs. Nithyasri S J</a:t>
            </a:r>
            <a:endParaRPr lang="en-US" sz="1600" dirty="0"/>
          </a:p>
        </p:txBody>
      </p:sp>
      <p:pic>
        <p:nvPicPr>
          <p:cNvPr id="7" name="Picture 6"/>
          <p:cNvPicPr>
            <a:picLocks noChangeAspect="1"/>
          </p:cNvPicPr>
          <p:nvPr/>
        </p:nvPicPr>
        <p:blipFill>
          <a:blip r:embed="rId4"/>
          <a:stretch>
            <a:fillRect/>
          </a:stretch>
        </p:blipFill>
        <p:spPr>
          <a:xfrm>
            <a:off x="12644755" y="7727950"/>
            <a:ext cx="1985645" cy="418465"/>
          </a:xfrm>
          <a:prstGeom prst="rect">
            <a:avLst/>
          </a:prstGeom>
        </p:spPr>
      </p:pic>
      <p:sp>
        <p:nvSpPr>
          <p:cNvPr id="8" name="TextBox 7">
            <a:extLst>
              <a:ext uri="{FF2B5EF4-FFF2-40B4-BE49-F238E27FC236}">
                <a16:creationId xmlns:a16="http://schemas.microsoft.com/office/drawing/2014/main" id="{32696514-4ADF-43D5-998E-5CDBF767FACD}"/>
              </a:ext>
            </a:extLst>
          </p:cNvPr>
          <p:cNvSpPr txBox="1"/>
          <p:nvPr/>
        </p:nvSpPr>
        <p:spPr>
          <a:xfrm>
            <a:off x="6324124" y="1048215"/>
            <a:ext cx="7157700" cy="1077218"/>
          </a:xfrm>
          <a:prstGeom prst="rect">
            <a:avLst/>
          </a:prstGeom>
          <a:noFill/>
        </p:spPr>
        <p:txBody>
          <a:bodyPr wrap="square" rtlCol="0">
            <a:spAutoFit/>
          </a:bodyPr>
          <a:lstStyle/>
          <a:p>
            <a:r>
              <a:rPr lang="en-US" sz="3200" b="1" dirty="0">
                <a:solidFill>
                  <a:schemeClr val="bg1"/>
                </a:solidFill>
              </a:rPr>
              <a:t>Infosys_Springboard_Virtual_Internship-2026_Batch-11_Team-A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37F7374-C111-4999-8CC9-D11FF752C4C9}"/>
              </a:ext>
            </a:extLst>
          </p:cNvPr>
          <p:cNvSpPr txBox="1"/>
          <p:nvPr/>
        </p:nvSpPr>
        <p:spPr>
          <a:xfrm>
            <a:off x="304799" y="1162050"/>
            <a:ext cx="5906429" cy="5539978"/>
          </a:xfrm>
          <a:prstGeom prst="rect">
            <a:avLst/>
          </a:prstGeom>
          <a:noFill/>
        </p:spPr>
        <p:txBody>
          <a:bodyPr wrap="square" rtlCol="0">
            <a:spAutoFit/>
          </a:bodyPr>
          <a:lstStyle/>
          <a:p>
            <a:r>
              <a:rPr lang="en-IN" sz="1600" b="1" dirty="0">
                <a:solidFill>
                  <a:schemeClr val="bg1"/>
                </a:solidFill>
              </a:rPr>
              <a:t>🔹 Milestone 1</a:t>
            </a:r>
          </a:p>
          <a:p>
            <a:r>
              <a:rPr lang="en-IN" sz="1600" b="1" dirty="0">
                <a:solidFill>
                  <a:schemeClr val="bg1"/>
                </a:solidFill>
              </a:rPr>
              <a:t>(Power Query &amp; Data Preparation Phase)</a:t>
            </a:r>
          </a:p>
          <a:p>
            <a:pPr marL="171450" indent="-171450">
              <a:buFont typeface="Wingdings" panose="05000000000000000000" pitchFamily="2" charset="2"/>
              <a:buChar char="v"/>
            </a:pPr>
            <a:r>
              <a:rPr lang="en-IN" sz="1600" b="1" dirty="0">
                <a:solidFill>
                  <a:schemeClr val="bg1"/>
                </a:solidFill>
              </a:rPr>
              <a:t>Focus:</a:t>
            </a:r>
          </a:p>
          <a:p>
            <a:r>
              <a:rPr lang="en-IN" sz="1600" dirty="0">
                <a:solidFill>
                  <a:schemeClr val="bg1"/>
                </a:solidFill>
              </a:rPr>
              <a:t>Data cleaning, transformation, and preparation for analysis.</a:t>
            </a:r>
          </a:p>
          <a:p>
            <a:pPr marL="171450" indent="-171450">
              <a:buFont typeface="Wingdings" panose="05000000000000000000" pitchFamily="2" charset="2"/>
              <a:buChar char="v"/>
            </a:pPr>
            <a:r>
              <a:rPr lang="en-IN" sz="1600" b="1" dirty="0">
                <a:solidFill>
                  <a:schemeClr val="bg1"/>
                </a:solidFill>
              </a:rPr>
              <a:t>What Was Done:</a:t>
            </a:r>
          </a:p>
          <a:p>
            <a:r>
              <a:rPr lang="en-IN" sz="1600" dirty="0">
                <a:solidFill>
                  <a:schemeClr val="bg1"/>
                </a:solidFill>
              </a:rPr>
              <a:t>Imported two election datasets:</a:t>
            </a:r>
          </a:p>
          <a:p>
            <a:pPr marL="628650" lvl="1" indent="-171450">
              <a:buFont typeface="Arial" panose="020B0604020202020204" pitchFamily="34" charset="0"/>
              <a:buChar char="•"/>
            </a:pPr>
            <a:r>
              <a:rPr lang="en-IN" sz="1600" dirty="0">
                <a:solidFill>
                  <a:schemeClr val="bg1"/>
                </a:solidFill>
              </a:rPr>
              <a:t>State &amp; Constituency-level data</a:t>
            </a:r>
          </a:p>
          <a:p>
            <a:pPr marL="628650" lvl="1" indent="-171450">
              <a:buFont typeface="Arial" panose="020B0604020202020204" pitchFamily="34" charset="0"/>
              <a:buChar char="•"/>
            </a:pPr>
            <a:r>
              <a:rPr lang="en-IN" sz="1600" dirty="0">
                <a:solidFill>
                  <a:schemeClr val="bg1"/>
                </a:solidFill>
              </a:rPr>
              <a:t>Candidate &amp; Party-level data (6,248 rows)</a:t>
            </a:r>
          </a:p>
          <a:p>
            <a:r>
              <a:rPr lang="en-IN" sz="1600" dirty="0">
                <a:solidFill>
                  <a:schemeClr val="bg1"/>
                </a:solidFill>
              </a:rPr>
              <a:t>Used </a:t>
            </a:r>
            <a:r>
              <a:rPr lang="en-IN" sz="1600" b="1" dirty="0">
                <a:solidFill>
                  <a:schemeClr val="bg1"/>
                </a:solidFill>
              </a:rPr>
              <a:t>Power Query Editor</a:t>
            </a:r>
            <a:r>
              <a:rPr lang="en-IN" sz="1600" dirty="0">
                <a:solidFill>
                  <a:schemeClr val="bg1"/>
                </a:solidFill>
              </a:rPr>
              <a:t> for:</a:t>
            </a:r>
          </a:p>
          <a:p>
            <a:pPr marL="628650" lvl="1" indent="-171450">
              <a:buFont typeface="Arial" panose="020B0604020202020204" pitchFamily="34" charset="0"/>
              <a:buChar char="•"/>
            </a:pPr>
            <a:r>
              <a:rPr lang="en-IN" sz="1600" dirty="0">
                <a:solidFill>
                  <a:schemeClr val="bg1"/>
                </a:solidFill>
              </a:rPr>
              <a:t>Removing blank rows and duplicates</a:t>
            </a:r>
          </a:p>
          <a:p>
            <a:pPr marL="628650" lvl="1" indent="-171450">
              <a:buFont typeface="Arial" panose="020B0604020202020204" pitchFamily="34" charset="0"/>
              <a:buChar char="•"/>
            </a:pPr>
            <a:r>
              <a:rPr lang="en-IN" sz="1600" dirty="0">
                <a:solidFill>
                  <a:schemeClr val="bg1"/>
                </a:solidFill>
              </a:rPr>
              <a:t>Renaming columns</a:t>
            </a:r>
          </a:p>
          <a:p>
            <a:pPr marL="628650" lvl="1" indent="-171450">
              <a:buFont typeface="Arial" panose="020B0604020202020204" pitchFamily="34" charset="0"/>
              <a:buChar char="•"/>
            </a:pPr>
            <a:r>
              <a:rPr lang="en-IN" sz="1600" dirty="0">
                <a:solidFill>
                  <a:schemeClr val="bg1"/>
                </a:solidFill>
              </a:rPr>
              <a:t>Standardizing party abbreviations</a:t>
            </a:r>
          </a:p>
          <a:p>
            <a:pPr marL="628650" lvl="1" indent="-171450">
              <a:buFont typeface="Arial" panose="020B0604020202020204" pitchFamily="34" charset="0"/>
              <a:buChar char="•"/>
            </a:pPr>
            <a:r>
              <a:rPr lang="en-IN" sz="1600" dirty="0">
                <a:solidFill>
                  <a:schemeClr val="bg1"/>
                </a:solidFill>
              </a:rPr>
              <a:t>Assigning correct data types</a:t>
            </a:r>
          </a:p>
          <a:p>
            <a:pPr marL="628650" lvl="1" indent="-171450">
              <a:buFont typeface="Arial" panose="020B0604020202020204" pitchFamily="34" charset="0"/>
              <a:buChar char="•"/>
            </a:pPr>
            <a:r>
              <a:rPr lang="en-IN" sz="1600" dirty="0">
                <a:solidFill>
                  <a:schemeClr val="bg1"/>
                </a:solidFill>
              </a:rPr>
              <a:t>Handling missing values</a:t>
            </a:r>
          </a:p>
          <a:p>
            <a:pPr marL="628650" lvl="1" indent="-171450">
              <a:buFont typeface="Arial" panose="020B0604020202020204" pitchFamily="34" charset="0"/>
              <a:buChar char="•"/>
            </a:pPr>
            <a:r>
              <a:rPr lang="en-IN" sz="1600" dirty="0">
                <a:solidFill>
                  <a:schemeClr val="bg1"/>
                </a:solidFill>
              </a:rPr>
              <a:t>Sorting and filtering records</a:t>
            </a:r>
          </a:p>
          <a:p>
            <a:r>
              <a:rPr lang="en-IN" sz="1600" dirty="0">
                <a:solidFill>
                  <a:schemeClr val="bg1"/>
                </a:solidFill>
              </a:rPr>
              <a:t>Kept only relevant analytical columns.</a:t>
            </a:r>
          </a:p>
          <a:p>
            <a:pPr marL="171450" indent="-171450">
              <a:buFont typeface="Wingdings" panose="05000000000000000000" pitchFamily="2" charset="2"/>
              <a:buChar char="v"/>
            </a:pPr>
            <a:r>
              <a:rPr lang="en-IN" sz="1600" b="1" dirty="0">
                <a:solidFill>
                  <a:schemeClr val="bg1"/>
                </a:solidFill>
              </a:rPr>
              <a:t>Outcome:</a:t>
            </a:r>
          </a:p>
          <a:p>
            <a:pPr marL="171450" indent="-171450">
              <a:buFont typeface="Arial" panose="020B0604020202020204" pitchFamily="34" charset="0"/>
              <a:buChar char="•"/>
            </a:pPr>
            <a:r>
              <a:rPr lang="en-IN" sz="1600" dirty="0">
                <a:solidFill>
                  <a:schemeClr val="bg1"/>
                </a:solidFill>
              </a:rPr>
              <a:t>Clean, structured, and optimized dataset ready for dashboard creation.</a:t>
            </a:r>
          </a:p>
          <a:p>
            <a:pPr marL="171450" indent="-171450">
              <a:buFont typeface="Arial" panose="020B0604020202020204" pitchFamily="34" charset="0"/>
              <a:buChar char="•"/>
            </a:pPr>
            <a:r>
              <a:rPr lang="en-IN" sz="1600" dirty="0">
                <a:solidFill>
                  <a:schemeClr val="bg1"/>
                </a:solidFill>
              </a:rPr>
              <a:t>Strong foundation for accurate visualization and reporting.</a:t>
            </a:r>
          </a:p>
          <a:p>
            <a:pPr marL="171450" indent="-171450">
              <a:buFont typeface="Arial" panose="020B0604020202020204" pitchFamily="34" charset="0"/>
              <a:buChar char="•"/>
            </a:pPr>
            <a:r>
              <a:rPr lang="en-IN" sz="1600" dirty="0">
                <a:solidFill>
                  <a:schemeClr val="bg1"/>
                </a:solidFill>
              </a:rPr>
              <a:t>Ensured data consistency and reliability.</a:t>
            </a:r>
          </a:p>
          <a:p>
            <a:endParaRPr lang="en-IN" dirty="0"/>
          </a:p>
        </p:txBody>
      </p:sp>
      <p:sp>
        <p:nvSpPr>
          <p:cNvPr id="7" name="TextBox 6">
            <a:extLst>
              <a:ext uri="{FF2B5EF4-FFF2-40B4-BE49-F238E27FC236}">
                <a16:creationId xmlns:a16="http://schemas.microsoft.com/office/drawing/2014/main" id="{50876589-AB9B-46CC-94A0-89AF719897F5}"/>
              </a:ext>
            </a:extLst>
          </p:cNvPr>
          <p:cNvSpPr txBox="1"/>
          <p:nvPr/>
        </p:nvSpPr>
        <p:spPr>
          <a:xfrm>
            <a:off x="8419174" y="1154865"/>
            <a:ext cx="5793054" cy="6278642"/>
          </a:xfrm>
          <a:prstGeom prst="rect">
            <a:avLst/>
          </a:prstGeom>
          <a:noFill/>
        </p:spPr>
        <p:txBody>
          <a:bodyPr wrap="square" rtlCol="0">
            <a:spAutoFit/>
          </a:bodyPr>
          <a:lstStyle/>
          <a:p>
            <a:r>
              <a:rPr lang="en-US" sz="1600" b="1" dirty="0">
                <a:solidFill>
                  <a:schemeClr val="bg1"/>
                </a:solidFill>
              </a:rPr>
              <a:t>🔹 Milestone 2</a:t>
            </a:r>
          </a:p>
          <a:p>
            <a:r>
              <a:rPr lang="en-US" sz="1600" b="1" dirty="0">
                <a:solidFill>
                  <a:schemeClr val="bg1"/>
                </a:solidFill>
              </a:rPr>
              <a:t>(Core Dashboard Development Phase)</a:t>
            </a:r>
          </a:p>
          <a:p>
            <a:pPr marL="171450" indent="-171450">
              <a:buFont typeface="Wingdings" panose="05000000000000000000" pitchFamily="2" charset="2"/>
              <a:buChar char="v"/>
            </a:pPr>
            <a:r>
              <a:rPr lang="en-US" sz="1600" b="1" dirty="0">
                <a:solidFill>
                  <a:schemeClr val="bg1"/>
                </a:solidFill>
              </a:rPr>
              <a:t>Focus:</a:t>
            </a:r>
          </a:p>
          <a:p>
            <a:r>
              <a:rPr lang="en-US" sz="1600" dirty="0">
                <a:solidFill>
                  <a:schemeClr val="bg1"/>
                </a:solidFill>
              </a:rPr>
              <a:t>Creating initial dashboards and analytical metrics.</a:t>
            </a:r>
          </a:p>
          <a:p>
            <a:pPr marL="171450" indent="-171450">
              <a:buFont typeface="Wingdings" panose="05000000000000000000" pitchFamily="2" charset="2"/>
              <a:buChar char="v"/>
            </a:pPr>
            <a:r>
              <a:rPr lang="en-US" sz="1600" b="1" dirty="0">
                <a:solidFill>
                  <a:schemeClr val="bg1"/>
                </a:solidFill>
              </a:rPr>
              <a:t>Dashboards Created:</a:t>
            </a:r>
          </a:p>
          <a:p>
            <a:pPr marL="171450" indent="-171450">
              <a:buFont typeface="Arial" panose="020B0604020202020204" pitchFamily="34" charset="0"/>
              <a:buChar char="•"/>
            </a:pPr>
            <a:r>
              <a:rPr lang="en-US" sz="1600" dirty="0">
                <a:solidFill>
                  <a:schemeClr val="bg1"/>
                </a:solidFill>
              </a:rPr>
              <a:t>Election Overview</a:t>
            </a:r>
          </a:p>
          <a:p>
            <a:pPr marL="171450" indent="-171450">
              <a:buFont typeface="Arial" panose="020B0604020202020204" pitchFamily="34" charset="0"/>
              <a:buChar char="•"/>
            </a:pPr>
            <a:r>
              <a:rPr lang="en-US" sz="1600" dirty="0">
                <a:solidFill>
                  <a:schemeClr val="bg1"/>
                </a:solidFill>
              </a:rPr>
              <a:t>Party Performance Analysis</a:t>
            </a:r>
          </a:p>
          <a:p>
            <a:pPr marL="171450" indent="-171450">
              <a:buFont typeface="Arial" panose="020B0604020202020204" pitchFamily="34" charset="0"/>
              <a:buChar char="•"/>
            </a:pPr>
            <a:r>
              <a:rPr lang="en-US" sz="1600" dirty="0">
                <a:solidFill>
                  <a:schemeClr val="bg1"/>
                </a:solidFill>
              </a:rPr>
              <a:t>Gender Distribution Analysis</a:t>
            </a:r>
          </a:p>
          <a:p>
            <a:pPr marL="171450" indent="-171450">
              <a:buFont typeface="Wingdings" panose="05000000000000000000" pitchFamily="2" charset="2"/>
              <a:buChar char="v"/>
            </a:pPr>
            <a:r>
              <a:rPr lang="en-US" sz="1600" b="1" dirty="0">
                <a:solidFill>
                  <a:schemeClr val="bg1"/>
                </a:solidFill>
              </a:rPr>
              <a:t>Key Additions:</a:t>
            </a:r>
          </a:p>
          <a:p>
            <a:r>
              <a:rPr lang="en-US" sz="1600" dirty="0">
                <a:solidFill>
                  <a:schemeClr val="bg1"/>
                </a:solidFill>
              </a:rPr>
              <a:t>Created calculated columns:</a:t>
            </a:r>
          </a:p>
          <a:p>
            <a:pPr marL="628650" lvl="1" indent="-171450">
              <a:buFont typeface="Arial" panose="020B0604020202020204" pitchFamily="34" charset="0"/>
              <a:buChar char="•"/>
            </a:pPr>
            <a:r>
              <a:rPr lang="en-US" sz="1600" dirty="0">
                <a:solidFill>
                  <a:schemeClr val="bg1"/>
                </a:solidFill>
              </a:rPr>
              <a:t>Vote Share %</a:t>
            </a:r>
          </a:p>
          <a:p>
            <a:pPr marL="628650" lvl="1" indent="-171450">
              <a:buFont typeface="Arial" panose="020B0604020202020204" pitchFamily="34" charset="0"/>
              <a:buChar char="•"/>
            </a:pPr>
            <a:r>
              <a:rPr lang="en-US" sz="1600" dirty="0">
                <a:solidFill>
                  <a:schemeClr val="bg1"/>
                </a:solidFill>
              </a:rPr>
              <a:t>Result Status</a:t>
            </a:r>
          </a:p>
          <a:p>
            <a:pPr marL="628650" lvl="1" indent="-171450">
              <a:buFont typeface="Arial" panose="020B0604020202020204" pitchFamily="34" charset="0"/>
              <a:buChar char="•"/>
            </a:pPr>
            <a:r>
              <a:rPr lang="en-US" sz="1600" dirty="0">
                <a:solidFill>
                  <a:schemeClr val="bg1"/>
                </a:solidFill>
              </a:rPr>
              <a:t>Candidate Age Group</a:t>
            </a:r>
          </a:p>
          <a:p>
            <a:pPr marL="628650" lvl="1" indent="-171450">
              <a:buFont typeface="Arial" panose="020B0604020202020204" pitchFamily="34" charset="0"/>
              <a:buChar char="•"/>
            </a:pPr>
            <a:r>
              <a:rPr lang="en-US" sz="1600" dirty="0">
                <a:solidFill>
                  <a:schemeClr val="bg1"/>
                </a:solidFill>
              </a:rPr>
              <a:t>State Zone</a:t>
            </a:r>
          </a:p>
          <a:p>
            <a:r>
              <a:rPr lang="en-US" sz="1600" dirty="0">
                <a:solidFill>
                  <a:schemeClr val="bg1"/>
                </a:solidFill>
              </a:rPr>
              <a:t>Developed DAX measures for:</a:t>
            </a:r>
          </a:p>
          <a:p>
            <a:pPr marL="628650" lvl="1" indent="-171450">
              <a:buFont typeface="Arial" panose="020B0604020202020204" pitchFamily="34" charset="0"/>
              <a:buChar char="•"/>
            </a:pPr>
            <a:r>
              <a:rPr lang="en-US" sz="1600" dirty="0">
                <a:solidFill>
                  <a:schemeClr val="bg1"/>
                </a:solidFill>
              </a:rPr>
              <a:t>Seats Won</a:t>
            </a:r>
          </a:p>
          <a:p>
            <a:pPr marL="628650" lvl="1" indent="-171450">
              <a:buFont typeface="Arial" panose="020B0604020202020204" pitchFamily="34" charset="0"/>
              <a:buChar char="•"/>
            </a:pPr>
            <a:r>
              <a:rPr lang="en-US" sz="1600" dirty="0">
                <a:solidFill>
                  <a:schemeClr val="bg1"/>
                </a:solidFill>
              </a:rPr>
              <a:t>Average Turnout %</a:t>
            </a:r>
          </a:p>
          <a:p>
            <a:pPr marL="628650" lvl="1" indent="-171450">
              <a:buFont typeface="Arial" panose="020B0604020202020204" pitchFamily="34" charset="0"/>
              <a:buChar char="•"/>
            </a:pPr>
            <a:r>
              <a:rPr lang="en-US" sz="1600" dirty="0">
                <a:solidFill>
                  <a:schemeClr val="bg1"/>
                </a:solidFill>
              </a:rPr>
              <a:t>Total Votes</a:t>
            </a:r>
          </a:p>
          <a:p>
            <a:pPr marL="171450" indent="-171450">
              <a:buFont typeface="Wingdings" panose="05000000000000000000" pitchFamily="2" charset="2"/>
              <a:buChar char="v"/>
            </a:pPr>
            <a:r>
              <a:rPr lang="en-US" sz="1600" b="1" dirty="0">
                <a:solidFill>
                  <a:schemeClr val="bg1"/>
                </a:solidFill>
              </a:rPr>
              <a:t>Major Insights:</a:t>
            </a:r>
          </a:p>
          <a:p>
            <a:pPr marL="171450" indent="-171450">
              <a:buFont typeface="Arial" panose="020B0604020202020204" pitchFamily="34" charset="0"/>
              <a:buChar char="•"/>
            </a:pPr>
            <a:r>
              <a:rPr lang="en-US" sz="1600" dirty="0">
                <a:solidFill>
                  <a:schemeClr val="bg1"/>
                </a:solidFill>
              </a:rPr>
              <a:t>BJP &amp; INC dominate nationally.</a:t>
            </a:r>
          </a:p>
          <a:p>
            <a:pPr marL="171450" indent="-171450">
              <a:buFont typeface="Arial" panose="020B0604020202020204" pitchFamily="34" charset="0"/>
              <a:buChar char="•"/>
            </a:pPr>
            <a:r>
              <a:rPr lang="en-US" sz="1600" dirty="0">
                <a:solidFill>
                  <a:schemeClr val="bg1"/>
                </a:solidFill>
              </a:rPr>
              <a:t>Regional parties dominate within specific states.</a:t>
            </a:r>
          </a:p>
          <a:p>
            <a:pPr marL="171450" indent="-171450">
              <a:buFont typeface="Arial" panose="020B0604020202020204" pitchFamily="34" charset="0"/>
              <a:buChar char="•"/>
            </a:pPr>
            <a:r>
              <a:rPr lang="en-US" sz="1600" dirty="0">
                <a:solidFill>
                  <a:schemeClr val="bg1"/>
                </a:solidFill>
              </a:rPr>
              <a:t>Middle-aged candidates win most seats.</a:t>
            </a:r>
          </a:p>
          <a:p>
            <a:pPr marL="171450" indent="-171450">
              <a:buFont typeface="Arial" panose="020B0604020202020204" pitchFamily="34" charset="0"/>
              <a:buChar char="•"/>
            </a:pPr>
            <a:r>
              <a:rPr lang="en-US" sz="1600" dirty="0">
                <a:solidFill>
                  <a:schemeClr val="bg1"/>
                </a:solidFill>
              </a:rPr>
              <a:t>Female participation remains low (~10%).</a:t>
            </a:r>
          </a:p>
          <a:p>
            <a:pPr marL="171450" indent="-171450">
              <a:buFont typeface="Arial" panose="020B0604020202020204" pitchFamily="34" charset="0"/>
              <a:buChar char="•"/>
            </a:pPr>
            <a:r>
              <a:rPr lang="en-US" sz="1600" dirty="0">
                <a:solidFill>
                  <a:schemeClr val="bg1"/>
                </a:solidFill>
              </a:rPr>
              <a:t>Vote share does not always convert into seats (FPTP impact).</a:t>
            </a:r>
          </a:p>
          <a:p>
            <a:endParaRPr lang="en-IN" dirty="0"/>
          </a:p>
        </p:txBody>
      </p:sp>
      <p:sp>
        <p:nvSpPr>
          <p:cNvPr id="9" name="Shape 0">
            <a:extLst>
              <a:ext uri="{FF2B5EF4-FFF2-40B4-BE49-F238E27FC236}">
                <a16:creationId xmlns:a16="http://schemas.microsoft.com/office/drawing/2014/main" id="{8A9365C9-B81C-4210-AEB7-DB7B39B221CA}"/>
              </a:ext>
            </a:extLst>
          </p:cNvPr>
          <p:cNvSpPr/>
          <p:nvPr/>
        </p:nvSpPr>
        <p:spPr>
          <a:xfrm>
            <a:off x="446049" y="416985"/>
            <a:ext cx="6869152" cy="461666"/>
          </a:xfrm>
          <a:prstGeom prst="roundRect">
            <a:avLst>
              <a:gd name="adj" fmla="val 6866"/>
            </a:avLst>
          </a:prstGeom>
          <a:solidFill>
            <a:srgbClr val="054842"/>
          </a:solidFill>
        </p:spPr>
        <p:txBody>
          <a:bodyPr/>
          <a:lstStyle/>
          <a:p>
            <a:pPr marL="285750" indent="-285750">
              <a:buFont typeface="Wingdings" panose="05000000000000000000" pitchFamily="2" charset="2"/>
              <a:buChar char="Ø"/>
            </a:pPr>
            <a:r>
              <a:rPr lang="en-IN" sz="2400" b="1" i="1" dirty="0" err="1">
                <a:solidFill>
                  <a:schemeClr val="bg1"/>
                </a:solidFill>
                <a:latin typeface="Arial Black" panose="020B0A04020102020204" pitchFamily="34" charset="0"/>
              </a:rPr>
              <a:t>ElectViz</a:t>
            </a:r>
            <a:r>
              <a:rPr lang="en-IN" sz="2400" b="1" i="1" dirty="0">
                <a:solidFill>
                  <a:schemeClr val="bg1"/>
                </a:solidFill>
                <a:latin typeface="Arial Black" panose="020B0A04020102020204" pitchFamily="34" charset="0"/>
              </a:rPr>
              <a:t> – Milestone Wise Summary :-</a:t>
            </a:r>
          </a:p>
          <a:p>
            <a:pPr marL="285750" indent="-285750">
              <a:buFont typeface="Wingdings" panose="05000000000000000000" pitchFamily="2" charset="2"/>
              <a:buChar char="Ø"/>
            </a:pPr>
            <a:endParaRPr lang="en-IN" dirty="0"/>
          </a:p>
        </p:txBody>
      </p:sp>
      <p:sp>
        <p:nvSpPr>
          <p:cNvPr id="10" name="Rectangle 9">
            <a:extLst>
              <a:ext uri="{FF2B5EF4-FFF2-40B4-BE49-F238E27FC236}">
                <a16:creationId xmlns:a16="http://schemas.microsoft.com/office/drawing/2014/main" id="{17CFCB64-EB42-4DAC-AE02-E81E8C1C7190}"/>
              </a:ext>
            </a:extLst>
          </p:cNvPr>
          <p:cNvSpPr/>
          <p:nvPr/>
        </p:nvSpPr>
        <p:spPr>
          <a:xfrm>
            <a:off x="12768146" y="7716644"/>
            <a:ext cx="1739591" cy="423746"/>
          </a:xfrm>
          <a:prstGeom prst="rect">
            <a:avLst/>
          </a:prstGeom>
          <a:solidFill>
            <a:srgbClr val="112836"/>
          </a:solidFill>
          <a:ln>
            <a:solidFill>
              <a:srgbClr val="112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Shape 20">
            <a:extLst>
              <a:ext uri="{FF2B5EF4-FFF2-40B4-BE49-F238E27FC236}">
                <a16:creationId xmlns:a16="http://schemas.microsoft.com/office/drawing/2014/main" id="{AE31994A-A098-4460-AF28-97D755CC976F}"/>
              </a:ext>
            </a:extLst>
          </p:cNvPr>
          <p:cNvSpPr/>
          <p:nvPr/>
        </p:nvSpPr>
        <p:spPr>
          <a:xfrm>
            <a:off x="7086222" y="937605"/>
            <a:ext cx="45719" cy="6495901"/>
          </a:xfrm>
          <a:prstGeom prst="rect">
            <a:avLst/>
          </a:prstGeom>
          <a:solidFill>
            <a:srgbClr val="0A988B"/>
          </a:solidFill>
        </p:spPr>
      </p:sp>
    </p:spTree>
    <p:extLst>
      <p:ext uri="{BB962C8B-B14F-4D97-AF65-F5344CB8AC3E}">
        <p14:creationId xmlns:p14="http://schemas.microsoft.com/office/powerpoint/2010/main" val="8914386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CC4C60-1A97-4EC4-87DA-81274F4656D8}"/>
              </a:ext>
            </a:extLst>
          </p:cNvPr>
          <p:cNvSpPr txBox="1"/>
          <p:nvPr/>
        </p:nvSpPr>
        <p:spPr>
          <a:xfrm>
            <a:off x="669073" y="1565352"/>
            <a:ext cx="5843239" cy="5909310"/>
          </a:xfrm>
          <a:prstGeom prst="rect">
            <a:avLst/>
          </a:prstGeom>
          <a:noFill/>
        </p:spPr>
        <p:txBody>
          <a:bodyPr wrap="square" rtlCol="0">
            <a:spAutoFit/>
          </a:bodyPr>
          <a:lstStyle/>
          <a:p>
            <a:r>
              <a:rPr lang="en-US" b="1" dirty="0">
                <a:solidFill>
                  <a:schemeClr val="bg1"/>
                </a:solidFill>
              </a:rPr>
              <a:t>🔹 Milestone 3</a:t>
            </a:r>
          </a:p>
          <a:p>
            <a:r>
              <a:rPr lang="en-US" b="1" dirty="0">
                <a:solidFill>
                  <a:schemeClr val="bg1"/>
                </a:solidFill>
              </a:rPr>
              <a:t>(Candidate &amp; Electability Analysis Phase)</a:t>
            </a:r>
          </a:p>
          <a:p>
            <a:pPr marL="285750" indent="-285750">
              <a:buFont typeface="Wingdings" panose="05000000000000000000" pitchFamily="2" charset="2"/>
              <a:buChar char="v"/>
            </a:pPr>
            <a:r>
              <a:rPr lang="en-US" b="1" dirty="0">
                <a:solidFill>
                  <a:schemeClr val="bg1"/>
                </a:solidFill>
              </a:rPr>
              <a:t>Focus:</a:t>
            </a:r>
          </a:p>
          <a:p>
            <a:r>
              <a:rPr lang="en-US" dirty="0">
                <a:solidFill>
                  <a:schemeClr val="bg1"/>
                </a:solidFill>
              </a:rPr>
              <a:t>Deep candidate-level and electability analysis.</a:t>
            </a:r>
          </a:p>
          <a:p>
            <a:pPr marL="285750" indent="-285750">
              <a:buFont typeface="Wingdings" panose="05000000000000000000" pitchFamily="2" charset="2"/>
              <a:buChar char="v"/>
            </a:pPr>
            <a:r>
              <a:rPr lang="en-US" b="1" dirty="0">
                <a:solidFill>
                  <a:schemeClr val="bg1"/>
                </a:solidFill>
              </a:rPr>
              <a:t>New Pages Added:</a:t>
            </a:r>
          </a:p>
          <a:p>
            <a:r>
              <a:rPr lang="en-US" dirty="0">
                <a:solidFill>
                  <a:schemeClr val="bg1"/>
                </a:solidFill>
              </a:rPr>
              <a:t>Page 4 – Candidate Demographic Analysis:</a:t>
            </a:r>
          </a:p>
          <a:p>
            <a:pPr marL="742950" lvl="1" indent="-285750">
              <a:buFont typeface="Arial" panose="020B0604020202020204" pitchFamily="34" charset="0"/>
              <a:buChar char="•"/>
            </a:pPr>
            <a:r>
              <a:rPr lang="en-US" dirty="0">
                <a:solidFill>
                  <a:schemeClr val="bg1"/>
                </a:solidFill>
              </a:rPr>
              <a:t>Seats won by candidate &amp; party</a:t>
            </a:r>
          </a:p>
          <a:p>
            <a:pPr marL="742950" lvl="1" indent="-285750">
              <a:buFont typeface="Arial" panose="020B0604020202020204" pitchFamily="34" charset="0"/>
              <a:buChar char="•"/>
            </a:pPr>
            <a:r>
              <a:rPr lang="en-US" dirty="0">
                <a:solidFill>
                  <a:schemeClr val="bg1"/>
                </a:solidFill>
              </a:rPr>
              <a:t>State-zone mapping</a:t>
            </a:r>
          </a:p>
          <a:p>
            <a:pPr marL="742950" lvl="1" indent="-285750">
              <a:buFont typeface="Arial" panose="020B0604020202020204" pitchFamily="34" charset="0"/>
              <a:buChar char="•"/>
            </a:pPr>
            <a:r>
              <a:rPr lang="en-US" dirty="0">
                <a:solidFill>
                  <a:schemeClr val="bg1"/>
                </a:solidFill>
              </a:rPr>
              <a:t>Average turnout by state</a:t>
            </a:r>
          </a:p>
          <a:p>
            <a:pPr marL="742950" lvl="1" indent="-285750">
              <a:buFont typeface="Arial" panose="020B0604020202020204" pitchFamily="34" charset="0"/>
              <a:buChar char="•"/>
            </a:pPr>
            <a:r>
              <a:rPr lang="en-US" dirty="0">
                <a:solidFill>
                  <a:schemeClr val="bg1"/>
                </a:solidFill>
              </a:rPr>
              <a:t>Constituency-level filtering</a:t>
            </a:r>
          </a:p>
          <a:p>
            <a:r>
              <a:rPr lang="en-US" dirty="0">
                <a:solidFill>
                  <a:schemeClr val="bg1"/>
                </a:solidFill>
              </a:rPr>
              <a:t>Page 5 – Electability Analysis:</a:t>
            </a:r>
          </a:p>
          <a:p>
            <a:pPr marL="742950" lvl="1" indent="-285750">
              <a:buFont typeface="Arial" panose="020B0604020202020204" pitchFamily="34" charset="0"/>
              <a:buChar char="•"/>
            </a:pPr>
            <a:r>
              <a:rPr lang="en-US" dirty="0">
                <a:solidFill>
                  <a:schemeClr val="bg1"/>
                </a:solidFill>
              </a:rPr>
              <a:t>Total Elections KPI</a:t>
            </a:r>
          </a:p>
          <a:p>
            <a:pPr marL="742950" lvl="1" indent="-285750">
              <a:buFont typeface="Arial" panose="020B0604020202020204" pitchFamily="34" charset="0"/>
              <a:buChar char="•"/>
            </a:pPr>
            <a:r>
              <a:rPr lang="en-US" dirty="0">
                <a:solidFill>
                  <a:schemeClr val="bg1"/>
                </a:solidFill>
              </a:rPr>
              <a:t>Close Contests KPI</a:t>
            </a:r>
          </a:p>
          <a:p>
            <a:pPr marL="742950" lvl="1" indent="-285750">
              <a:buFont typeface="Arial" panose="020B0604020202020204" pitchFamily="34" charset="0"/>
              <a:buChar char="•"/>
            </a:pPr>
            <a:r>
              <a:rPr lang="en-US" dirty="0">
                <a:solidFill>
                  <a:schemeClr val="bg1"/>
                </a:solidFill>
              </a:rPr>
              <a:t>Average Win Rate %</a:t>
            </a:r>
          </a:p>
          <a:p>
            <a:pPr marL="742950" lvl="1" indent="-285750">
              <a:buFont typeface="Arial" panose="020B0604020202020204" pitchFamily="34" charset="0"/>
              <a:buChar char="•"/>
            </a:pPr>
            <a:r>
              <a:rPr lang="en-US" dirty="0">
                <a:solidFill>
                  <a:schemeClr val="bg1"/>
                </a:solidFill>
              </a:rPr>
              <a:t>Vote Share vs Win Rate comparison</a:t>
            </a:r>
          </a:p>
          <a:p>
            <a:pPr marL="285750" indent="-285750">
              <a:buFont typeface="Wingdings" panose="05000000000000000000" pitchFamily="2" charset="2"/>
              <a:buChar char="v"/>
            </a:pPr>
            <a:r>
              <a:rPr lang="en-US" b="1" dirty="0">
                <a:solidFill>
                  <a:schemeClr val="bg1"/>
                </a:solidFill>
              </a:rPr>
              <a:t> Key Insights:</a:t>
            </a:r>
          </a:p>
          <a:p>
            <a:pPr marL="285750" indent="-285750">
              <a:buFont typeface="Arial" panose="020B0604020202020204" pitchFamily="34" charset="0"/>
              <a:buChar char="•"/>
            </a:pPr>
            <a:r>
              <a:rPr lang="en-US" dirty="0">
                <a:solidFill>
                  <a:schemeClr val="bg1"/>
                </a:solidFill>
              </a:rPr>
              <a:t>High vote share ≠ High win rate.</a:t>
            </a:r>
          </a:p>
          <a:p>
            <a:pPr marL="285750" indent="-285750">
              <a:buFont typeface="Arial" panose="020B0604020202020204" pitchFamily="34" charset="0"/>
              <a:buChar char="•"/>
            </a:pPr>
            <a:r>
              <a:rPr lang="en-US" dirty="0">
                <a:solidFill>
                  <a:schemeClr val="bg1"/>
                </a:solidFill>
              </a:rPr>
              <a:t>Some parties contest more but win less.</a:t>
            </a:r>
          </a:p>
          <a:p>
            <a:pPr marL="285750" indent="-285750">
              <a:buFont typeface="Arial" panose="020B0604020202020204" pitchFamily="34" charset="0"/>
              <a:buChar char="•"/>
            </a:pPr>
            <a:r>
              <a:rPr lang="en-US" dirty="0">
                <a:solidFill>
                  <a:schemeClr val="bg1"/>
                </a:solidFill>
              </a:rPr>
              <a:t>Close contests are very frequent.</a:t>
            </a:r>
          </a:p>
          <a:p>
            <a:pPr marL="285750" indent="-285750">
              <a:buFont typeface="Arial" panose="020B0604020202020204" pitchFamily="34" charset="0"/>
              <a:buChar char="•"/>
            </a:pPr>
            <a:r>
              <a:rPr lang="en-US" dirty="0">
                <a:solidFill>
                  <a:schemeClr val="bg1"/>
                </a:solidFill>
              </a:rPr>
              <a:t>Party efficiency matters more than popularity</a:t>
            </a:r>
            <a:r>
              <a:rPr lang="en-US" sz="1600" dirty="0"/>
              <a:t>.</a:t>
            </a:r>
          </a:p>
          <a:p>
            <a:endParaRPr lang="en-IN" sz="2000" dirty="0"/>
          </a:p>
        </p:txBody>
      </p:sp>
      <p:sp>
        <p:nvSpPr>
          <p:cNvPr id="5" name="TextBox 4">
            <a:extLst>
              <a:ext uri="{FF2B5EF4-FFF2-40B4-BE49-F238E27FC236}">
                <a16:creationId xmlns:a16="http://schemas.microsoft.com/office/drawing/2014/main" id="{B118410B-AE8A-4F27-BB49-CCF04330EBBF}"/>
              </a:ext>
            </a:extLst>
          </p:cNvPr>
          <p:cNvSpPr txBox="1"/>
          <p:nvPr/>
        </p:nvSpPr>
        <p:spPr>
          <a:xfrm>
            <a:off x="7979081" y="1565352"/>
            <a:ext cx="6116062" cy="5539978"/>
          </a:xfrm>
          <a:prstGeom prst="rect">
            <a:avLst/>
          </a:prstGeom>
          <a:noFill/>
        </p:spPr>
        <p:txBody>
          <a:bodyPr wrap="square" rtlCol="0">
            <a:spAutoFit/>
          </a:bodyPr>
          <a:lstStyle/>
          <a:p>
            <a:r>
              <a:rPr lang="en-US" sz="1600" b="1" dirty="0">
                <a:solidFill>
                  <a:schemeClr val="bg1"/>
                </a:solidFill>
              </a:rPr>
              <a:t>🔹 Milestone 4</a:t>
            </a:r>
          </a:p>
          <a:p>
            <a:r>
              <a:rPr lang="en-US" sz="1600" b="1" dirty="0">
                <a:solidFill>
                  <a:schemeClr val="bg1"/>
                </a:solidFill>
              </a:rPr>
              <a:t>(Trend &amp; Winning Factor Analysis – Advanced Phase)</a:t>
            </a:r>
          </a:p>
          <a:p>
            <a:pPr marL="285750" indent="-285750">
              <a:buFont typeface="Wingdings" panose="05000000000000000000" pitchFamily="2" charset="2"/>
              <a:buChar char="v"/>
            </a:pPr>
            <a:r>
              <a:rPr lang="en-US" sz="1600" b="1" dirty="0">
                <a:solidFill>
                  <a:schemeClr val="bg1"/>
                </a:solidFill>
              </a:rPr>
              <a:t>Focus:</a:t>
            </a:r>
          </a:p>
          <a:p>
            <a:r>
              <a:rPr lang="en-US" sz="1600" dirty="0">
                <a:solidFill>
                  <a:schemeClr val="bg1"/>
                </a:solidFill>
              </a:rPr>
              <a:t>Trend analysis and outcome-oriented evaluation.</a:t>
            </a:r>
          </a:p>
          <a:p>
            <a:pPr marL="285750" indent="-285750">
              <a:buFont typeface="Wingdings" panose="05000000000000000000" pitchFamily="2" charset="2"/>
              <a:buChar char="v"/>
            </a:pPr>
            <a:r>
              <a:rPr lang="en-US" sz="1600" b="1" dirty="0">
                <a:solidFill>
                  <a:schemeClr val="bg1"/>
                </a:solidFill>
              </a:rPr>
              <a:t>New Pages Added:</a:t>
            </a:r>
            <a:endParaRPr lang="en-US" sz="1600" dirty="0">
              <a:solidFill>
                <a:schemeClr val="bg1"/>
              </a:solidFill>
            </a:endParaRPr>
          </a:p>
          <a:p>
            <a:r>
              <a:rPr lang="en-US" sz="1600" dirty="0">
                <a:solidFill>
                  <a:schemeClr val="bg1"/>
                </a:solidFill>
              </a:rPr>
              <a:t>Page 6 – Trend Analysis:</a:t>
            </a:r>
          </a:p>
          <a:p>
            <a:pPr marL="742950" lvl="1" indent="-285750">
              <a:buFont typeface="Arial" panose="020B0604020202020204" pitchFamily="34" charset="0"/>
              <a:buChar char="•"/>
            </a:pPr>
            <a:r>
              <a:rPr lang="en-US" sz="1600" dirty="0">
                <a:solidFill>
                  <a:schemeClr val="bg1"/>
                </a:solidFill>
              </a:rPr>
              <a:t>Close Contest Rate %</a:t>
            </a:r>
          </a:p>
          <a:p>
            <a:pPr marL="742950" lvl="1" indent="-285750">
              <a:buFont typeface="Arial" panose="020B0604020202020204" pitchFamily="34" charset="0"/>
              <a:buChar char="•"/>
            </a:pPr>
            <a:r>
              <a:rPr lang="en-US" sz="1600" dirty="0">
                <a:solidFill>
                  <a:schemeClr val="bg1"/>
                </a:solidFill>
              </a:rPr>
              <a:t>Average &amp; Median Winning Margin</a:t>
            </a:r>
          </a:p>
          <a:p>
            <a:pPr marL="742950" lvl="1" indent="-285750">
              <a:buFont typeface="Arial" panose="020B0604020202020204" pitchFamily="34" charset="0"/>
              <a:buChar char="•"/>
            </a:pPr>
            <a:r>
              <a:rPr lang="en-US" sz="1600" dirty="0">
                <a:solidFill>
                  <a:schemeClr val="bg1"/>
                </a:solidFill>
              </a:rPr>
              <a:t>Seats Won by Year &amp; Party</a:t>
            </a:r>
          </a:p>
          <a:p>
            <a:pPr marL="742950" lvl="1" indent="-285750">
              <a:buFont typeface="Arial" panose="020B0604020202020204" pitchFamily="34" charset="0"/>
              <a:buChar char="•"/>
            </a:pPr>
            <a:r>
              <a:rPr lang="en-US" sz="1600" dirty="0">
                <a:solidFill>
                  <a:schemeClr val="bg1"/>
                </a:solidFill>
              </a:rPr>
              <a:t>Consistent Winners</a:t>
            </a:r>
          </a:p>
          <a:p>
            <a:r>
              <a:rPr lang="en-US" sz="1600" dirty="0">
                <a:solidFill>
                  <a:schemeClr val="bg1"/>
                </a:solidFill>
              </a:rPr>
              <a:t>Page 7 – Election Outcome &amp; Winning Factors:</a:t>
            </a:r>
          </a:p>
          <a:p>
            <a:pPr marL="742950" lvl="1" indent="-285750">
              <a:buFont typeface="Arial" panose="020B0604020202020204" pitchFamily="34" charset="0"/>
              <a:buChar char="•"/>
            </a:pPr>
            <a:r>
              <a:rPr lang="en-US" sz="1600" dirty="0">
                <a:solidFill>
                  <a:schemeClr val="bg1"/>
                </a:solidFill>
              </a:rPr>
              <a:t>Repeat Candidate Rate %</a:t>
            </a:r>
          </a:p>
          <a:p>
            <a:pPr marL="742950" lvl="1" indent="-285750">
              <a:buFont typeface="Arial" panose="020B0604020202020204" pitchFamily="34" charset="0"/>
              <a:buChar char="•"/>
            </a:pPr>
            <a:r>
              <a:rPr lang="en-US" sz="1600" dirty="0">
                <a:solidFill>
                  <a:schemeClr val="bg1"/>
                </a:solidFill>
              </a:rPr>
              <a:t>Top 10 Parties by Winning Margin</a:t>
            </a:r>
          </a:p>
          <a:p>
            <a:pPr marL="742950" lvl="1" indent="-285750">
              <a:buFont typeface="Arial" panose="020B0604020202020204" pitchFamily="34" charset="0"/>
              <a:buChar char="•"/>
            </a:pPr>
            <a:r>
              <a:rPr lang="en-US" sz="1600" dirty="0">
                <a:solidFill>
                  <a:schemeClr val="bg1"/>
                </a:solidFill>
              </a:rPr>
              <a:t>Scatter Plot: Seats Won vs Winning Margin</a:t>
            </a:r>
          </a:p>
          <a:p>
            <a:pPr marL="285750" indent="-285750">
              <a:buFont typeface="Wingdings" panose="05000000000000000000" pitchFamily="2" charset="2"/>
              <a:buChar char="v"/>
            </a:pPr>
            <a:r>
              <a:rPr lang="en-US" sz="1600" b="1" dirty="0">
                <a:solidFill>
                  <a:schemeClr val="bg1"/>
                </a:solidFill>
              </a:rPr>
              <a:t>Major Findings:</a:t>
            </a:r>
          </a:p>
          <a:p>
            <a:pPr marL="285750" indent="-285750">
              <a:buFont typeface="Arial" panose="020B0604020202020204" pitchFamily="34" charset="0"/>
              <a:buChar char="•"/>
            </a:pPr>
            <a:r>
              <a:rPr lang="en-US" sz="1600" dirty="0">
                <a:solidFill>
                  <a:schemeClr val="bg1"/>
                </a:solidFill>
              </a:rPr>
              <a:t>Elections are becoming more competitive.</a:t>
            </a:r>
          </a:p>
          <a:p>
            <a:pPr marL="285750" indent="-285750">
              <a:buFont typeface="Arial" panose="020B0604020202020204" pitchFamily="34" charset="0"/>
              <a:buChar char="•"/>
            </a:pPr>
            <a:r>
              <a:rPr lang="en-US" sz="1600" dirty="0">
                <a:solidFill>
                  <a:schemeClr val="bg1"/>
                </a:solidFill>
              </a:rPr>
              <a:t>Close contest rate is increasing.</a:t>
            </a:r>
          </a:p>
          <a:p>
            <a:pPr marL="285750" indent="-285750">
              <a:buFont typeface="Arial" panose="020B0604020202020204" pitchFamily="34" charset="0"/>
              <a:buChar char="•"/>
            </a:pPr>
            <a:r>
              <a:rPr lang="en-US" sz="1600" dirty="0">
                <a:solidFill>
                  <a:schemeClr val="bg1"/>
                </a:solidFill>
              </a:rPr>
              <a:t>Median margin is better than average for competitiveness.</a:t>
            </a:r>
          </a:p>
          <a:p>
            <a:pPr marL="285750" indent="-285750">
              <a:buFont typeface="Arial" panose="020B0604020202020204" pitchFamily="34" charset="0"/>
              <a:buChar char="•"/>
            </a:pPr>
            <a:r>
              <a:rPr lang="en-US" sz="1600" dirty="0">
                <a:solidFill>
                  <a:schemeClr val="bg1"/>
                </a:solidFill>
              </a:rPr>
              <a:t>High winning margin does not guarantee more seats.</a:t>
            </a:r>
          </a:p>
          <a:p>
            <a:pPr marL="285750" indent="-285750">
              <a:buFont typeface="Arial" panose="020B0604020202020204" pitchFamily="34" charset="0"/>
              <a:buChar char="•"/>
            </a:pPr>
            <a:r>
              <a:rPr lang="en-US" sz="1600" dirty="0">
                <a:solidFill>
                  <a:schemeClr val="bg1"/>
                </a:solidFill>
              </a:rPr>
              <a:t>Efficient close wins lead to higher seat counts.</a:t>
            </a:r>
          </a:p>
          <a:p>
            <a:pPr marL="285750" indent="-285750">
              <a:buFont typeface="Arial" panose="020B0604020202020204" pitchFamily="34" charset="0"/>
              <a:buChar char="•"/>
            </a:pPr>
            <a:r>
              <a:rPr lang="en-US" sz="1600" dirty="0">
                <a:solidFill>
                  <a:schemeClr val="bg1"/>
                </a:solidFill>
              </a:rPr>
              <a:t>Repeat candidates have higher success probability.</a:t>
            </a:r>
          </a:p>
          <a:p>
            <a:endParaRPr lang="en-IN" dirty="0"/>
          </a:p>
        </p:txBody>
      </p:sp>
      <p:sp>
        <p:nvSpPr>
          <p:cNvPr id="6" name="Rectangle 5">
            <a:extLst>
              <a:ext uri="{FF2B5EF4-FFF2-40B4-BE49-F238E27FC236}">
                <a16:creationId xmlns:a16="http://schemas.microsoft.com/office/drawing/2014/main" id="{3D05F7B8-31C3-41C8-9CDB-44F7B13089B9}"/>
              </a:ext>
            </a:extLst>
          </p:cNvPr>
          <p:cNvSpPr/>
          <p:nvPr/>
        </p:nvSpPr>
        <p:spPr>
          <a:xfrm>
            <a:off x="12756995" y="7716644"/>
            <a:ext cx="1784195" cy="412595"/>
          </a:xfrm>
          <a:prstGeom prst="rect">
            <a:avLst/>
          </a:prstGeom>
          <a:solidFill>
            <a:srgbClr val="112836"/>
          </a:solidFill>
          <a:ln>
            <a:solidFill>
              <a:srgbClr val="112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Shape 20">
            <a:extLst>
              <a:ext uri="{FF2B5EF4-FFF2-40B4-BE49-F238E27FC236}">
                <a16:creationId xmlns:a16="http://schemas.microsoft.com/office/drawing/2014/main" id="{C3AE6CA6-B12B-48D7-BF2C-10408E48B05E}"/>
              </a:ext>
            </a:extLst>
          </p:cNvPr>
          <p:cNvSpPr/>
          <p:nvPr/>
        </p:nvSpPr>
        <p:spPr>
          <a:xfrm>
            <a:off x="6697043" y="1116464"/>
            <a:ext cx="45719" cy="6600180"/>
          </a:xfrm>
          <a:prstGeom prst="rect">
            <a:avLst/>
          </a:prstGeom>
          <a:solidFill>
            <a:srgbClr val="0A988B"/>
          </a:solidFill>
        </p:spPr>
      </p:sp>
      <p:pic>
        <p:nvPicPr>
          <p:cNvPr id="13" name="Graphic 12" descr="Head with gears">
            <a:extLst>
              <a:ext uri="{FF2B5EF4-FFF2-40B4-BE49-F238E27FC236}">
                <a16:creationId xmlns:a16="http://schemas.microsoft.com/office/drawing/2014/main" id="{3F8420D6-8704-458A-8CD4-9ABBA826FC5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68351" y="202064"/>
            <a:ext cx="914400" cy="914400"/>
          </a:xfrm>
          <a:prstGeom prst="rect">
            <a:avLst/>
          </a:prstGeom>
        </p:spPr>
      </p:pic>
    </p:spTree>
    <p:extLst>
      <p:ext uri="{BB962C8B-B14F-4D97-AF65-F5344CB8AC3E}">
        <p14:creationId xmlns:p14="http://schemas.microsoft.com/office/powerpoint/2010/main" val="1196267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5CF346-B07E-4CBB-BB55-B22B5662C348}"/>
              </a:ext>
            </a:extLst>
          </p:cNvPr>
          <p:cNvSpPr txBox="1"/>
          <p:nvPr/>
        </p:nvSpPr>
        <p:spPr>
          <a:xfrm>
            <a:off x="267629" y="334537"/>
            <a:ext cx="14095141" cy="7602081"/>
          </a:xfrm>
          <a:prstGeom prst="rect">
            <a:avLst/>
          </a:prstGeom>
          <a:noFill/>
        </p:spPr>
        <p:txBody>
          <a:bodyPr wrap="square" rtlCol="0">
            <a:spAutoFit/>
          </a:bodyPr>
          <a:lstStyle/>
          <a:p>
            <a:endParaRPr lang="en-US" sz="3200" b="1" dirty="0"/>
          </a:p>
          <a:p>
            <a:r>
              <a:rPr lang="en-US" b="1" dirty="0" err="1">
                <a:solidFill>
                  <a:schemeClr val="bg1"/>
                </a:solidFill>
              </a:rPr>
              <a:t>ElectViz</a:t>
            </a:r>
            <a:r>
              <a:rPr lang="en-US" dirty="0">
                <a:solidFill>
                  <a:schemeClr val="bg1"/>
                </a:solidFill>
              </a:rPr>
              <a:t> is an interactive Power BI dashboard designed to transform complex Indian election data into clear, meaningful, and actionable insights.</a:t>
            </a:r>
          </a:p>
          <a:p>
            <a:r>
              <a:rPr lang="en-US" dirty="0">
                <a:solidFill>
                  <a:schemeClr val="bg1"/>
                </a:solidFill>
              </a:rPr>
              <a:t>The project analyzes over </a:t>
            </a:r>
            <a:r>
              <a:rPr lang="en-US" b="1" dirty="0">
                <a:solidFill>
                  <a:schemeClr val="bg1"/>
                </a:solidFill>
              </a:rPr>
              <a:t>6,000+ election records (2009–2021)</a:t>
            </a:r>
            <a:r>
              <a:rPr lang="en-US" dirty="0">
                <a:solidFill>
                  <a:schemeClr val="bg1"/>
                </a:solidFill>
              </a:rPr>
              <a:t> using structured data modeling, Power Query transformation, and DAX measures to evaluate:</a:t>
            </a:r>
          </a:p>
          <a:p>
            <a:pPr marL="285750" indent="-285750">
              <a:buFont typeface="Wingdings" panose="05000000000000000000" pitchFamily="2" charset="2"/>
              <a:buChar char="§"/>
            </a:pPr>
            <a:r>
              <a:rPr lang="en-US" dirty="0">
                <a:solidFill>
                  <a:schemeClr val="bg1"/>
                </a:solidFill>
              </a:rPr>
              <a:t>Party performance trends</a:t>
            </a:r>
          </a:p>
          <a:p>
            <a:pPr marL="285750" indent="-285750">
              <a:buFont typeface="Wingdings" panose="05000000000000000000" pitchFamily="2" charset="2"/>
              <a:buChar char="§"/>
            </a:pPr>
            <a:r>
              <a:rPr lang="en-US" dirty="0">
                <a:solidFill>
                  <a:schemeClr val="bg1"/>
                </a:solidFill>
              </a:rPr>
              <a:t>Candidate demographics (age &amp; gender)</a:t>
            </a:r>
          </a:p>
          <a:p>
            <a:pPr marL="285750" indent="-285750">
              <a:buFont typeface="Wingdings" panose="05000000000000000000" pitchFamily="2" charset="2"/>
              <a:buChar char="§"/>
            </a:pPr>
            <a:r>
              <a:rPr lang="en-US" dirty="0">
                <a:solidFill>
                  <a:schemeClr val="bg1"/>
                </a:solidFill>
              </a:rPr>
              <a:t>Electoral competitiveness</a:t>
            </a:r>
          </a:p>
          <a:p>
            <a:pPr marL="285750" indent="-285750">
              <a:buFont typeface="Wingdings" panose="05000000000000000000" pitchFamily="2" charset="2"/>
              <a:buChar char="§"/>
            </a:pPr>
            <a:r>
              <a:rPr lang="en-US" dirty="0">
                <a:solidFill>
                  <a:schemeClr val="bg1"/>
                </a:solidFill>
              </a:rPr>
              <a:t>Winning margins &amp; repeat candidate success</a:t>
            </a:r>
          </a:p>
          <a:p>
            <a:pPr marL="285750" indent="-285750">
              <a:buFont typeface="Wingdings" panose="05000000000000000000" pitchFamily="2" charset="2"/>
              <a:buChar char="§"/>
            </a:pPr>
            <a:r>
              <a:rPr lang="en-US" dirty="0">
                <a:solidFill>
                  <a:schemeClr val="bg1"/>
                </a:solidFill>
              </a:rPr>
              <a:t>Vote share vs seat share relationship</a:t>
            </a:r>
          </a:p>
          <a:p>
            <a:pPr marL="285750" indent="-285750">
              <a:buFont typeface="Wingdings" panose="05000000000000000000" pitchFamily="2" charset="2"/>
              <a:buChar char="§"/>
            </a:pPr>
            <a:r>
              <a:rPr lang="en-US" dirty="0">
                <a:solidFill>
                  <a:schemeClr val="bg1"/>
                </a:solidFill>
              </a:rPr>
              <a:t>The dashboard enables users to filter data by </a:t>
            </a:r>
            <a:r>
              <a:rPr lang="en-US" b="1" dirty="0">
                <a:solidFill>
                  <a:schemeClr val="bg1"/>
                </a:solidFill>
              </a:rPr>
              <a:t>year, state, and party</a:t>
            </a:r>
            <a:r>
              <a:rPr lang="en-US" dirty="0">
                <a:solidFill>
                  <a:schemeClr val="bg1"/>
                </a:solidFill>
              </a:rPr>
              <a:t>, allowing dynamic exploration of electoral patterns.</a:t>
            </a:r>
          </a:p>
          <a:p>
            <a:endParaRPr lang="en-US" dirty="0"/>
          </a:p>
          <a:p>
            <a:endParaRPr lang="en-US" sz="3200" b="1" dirty="0"/>
          </a:p>
          <a:p>
            <a:endParaRPr lang="en-US" sz="3200" b="1" dirty="0"/>
          </a:p>
          <a:p>
            <a:pPr marL="285750" indent="-285750">
              <a:buFont typeface="Arial" panose="020B0604020202020204" pitchFamily="34" charset="0"/>
              <a:buChar char="•"/>
            </a:pPr>
            <a:r>
              <a:rPr lang="en-US" dirty="0">
                <a:solidFill>
                  <a:schemeClr val="bg1"/>
                </a:solidFill>
              </a:rPr>
              <a:t>Vote share does not always convert into seat share (FPTP impact).</a:t>
            </a:r>
          </a:p>
          <a:p>
            <a:pPr marL="285750" indent="-285750">
              <a:buFont typeface="Arial" panose="020B0604020202020204" pitchFamily="34" charset="0"/>
              <a:buChar char="•"/>
            </a:pPr>
            <a:r>
              <a:rPr lang="en-US" dirty="0">
                <a:solidFill>
                  <a:schemeClr val="bg1"/>
                </a:solidFill>
              </a:rPr>
              <a:t>Middle-aged candidates show higher electability.</a:t>
            </a:r>
          </a:p>
          <a:p>
            <a:pPr marL="285750" indent="-285750">
              <a:buFont typeface="Arial" panose="020B0604020202020204" pitchFamily="34" charset="0"/>
              <a:buChar char="•"/>
            </a:pPr>
            <a:r>
              <a:rPr lang="en-US" dirty="0">
                <a:solidFill>
                  <a:schemeClr val="bg1"/>
                </a:solidFill>
              </a:rPr>
              <a:t>Female political participation remains significantly low.</a:t>
            </a:r>
          </a:p>
          <a:p>
            <a:pPr marL="285750" indent="-285750">
              <a:buFont typeface="Arial" panose="020B0604020202020204" pitchFamily="34" charset="0"/>
              <a:buChar char="•"/>
            </a:pPr>
            <a:r>
              <a:rPr lang="en-US" dirty="0">
                <a:solidFill>
                  <a:schemeClr val="bg1"/>
                </a:solidFill>
              </a:rPr>
              <a:t>Elections are becoming increasingly competitive with lower winning margins.</a:t>
            </a:r>
          </a:p>
          <a:p>
            <a:endParaRPr lang="en-US" dirty="0"/>
          </a:p>
          <a:p>
            <a:endParaRPr lang="en-US" dirty="0"/>
          </a:p>
          <a:p>
            <a:endParaRPr lang="en-US" sz="3200" b="1" dirty="0"/>
          </a:p>
          <a:p>
            <a:r>
              <a:rPr lang="en-US" dirty="0" err="1">
                <a:solidFill>
                  <a:schemeClr val="bg1"/>
                </a:solidFill>
              </a:rPr>
              <a:t>ElectViz</a:t>
            </a:r>
            <a:r>
              <a:rPr lang="en-US" dirty="0">
                <a:solidFill>
                  <a:schemeClr val="bg1"/>
                </a:solidFill>
              </a:rPr>
              <a:t> demonstrates how data visualization enhances political analysis and storytelling.</a:t>
            </a:r>
            <a:br>
              <a:rPr lang="en-US" dirty="0">
                <a:solidFill>
                  <a:schemeClr val="bg1"/>
                </a:solidFill>
              </a:rPr>
            </a:br>
            <a:r>
              <a:rPr lang="en-US" dirty="0">
                <a:solidFill>
                  <a:schemeClr val="bg1"/>
                </a:solidFill>
              </a:rPr>
              <a:t>It provides a scalable, interactive, and research-oriented solution for media professionals, analysts, and policymakers.</a:t>
            </a:r>
          </a:p>
          <a:p>
            <a:endParaRPr lang="en-IN" dirty="0"/>
          </a:p>
        </p:txBody>
      </p:sp>
      <p:sp>
        <p:nvSpPr>
          <p:cNvPr id="3" name="Shape 0">
            <a:extLst>
              <a:ext uri="{FF2B5EF4-FFF2-40B4-BE49-F238E27FC236}">
                <a16:creationId xmlns:a16="http://schemas.microsoft.com/office/drawing/2014/main" id="{A4E6CE5A-6C69-44BE-B4A9-99ECCF1475A6}"/>
              </a:ext>
            </a:extLst>
          </p:cNvPr>
          <p:cNvSpPr/>
          <p:nvPr/>
        </p:nvSpPr>
        <p:spPr>
          <a:xfrm>
            <a:off x="267629" y="3889356"/>
            <a:ext cx="3088888" cy="501881"/>
          </a:xfrm>
          <a:prstGeom prst="roundRect">
            <a:avLst>
              <a:gd name="adj" fmla="val 6866"/>
            </a:avLst>
          </a:prstGeom>
          <a:solidFill>
            <a:srgbClr val="054842"/>
          </a:solidFill>
        </p:spPr>
        <p:txBody>
          <a:bodyPr/>
          <a:lstStyle/>
          <a:p>
            <a:r>
              <a:rPr lang="en-US" sz="3200" b="1" dirty="0">
                <a:solidFill>
                  <a:schemeClr val="bg1"/>
                </a:solidFill>
              </a:rPr>
              <a:t>🔎 Key Findings:</a:t>
            </a:r>
          </a:p>
          <a:p>
            <a:endParaRPr lang="en-US" sz="3200" b="1" dirty="0">
              <a:solidFill>
                <a:schemeClr val="bg1"/>
              </a:solidFill>
            </a:endParaRPr>
          </a:p>
          <a:p>
            <a:endParaRPr lang="en-IN" dirty="0"/>
          </a:p>
        </p:txBody>
      </p:sp>
      <p:sp>
        <p:nvSpPr>
          <p:cNvPr id="4" name="Shape 0">
            <a:extLst>
              <a:ext uri="{FF2B5EF4-FFF2-40B4-BE49-F238E27FC236}">
                <a16:creationId xmlns:a16="http://schemas.microsoft.com/office/drawing/2014/main" id="{E30160D6-6003-4878-BEBC-E874AB57D92D}"/>
              </a:ext>
            </a:extLst>
          </p:cNvPr>
          <p:cNvSpPr/>
          <p:nvPr/>
        </p:nvSpPr>
        <p:spPr>
          <a:xfrm>
            <a:off x="267628" y="334537"/>
            <a:ext cx="5787483" cy="501881"/>
          </a:xfrm>
          <a:prstGeom prst="roundRect">
            <a:avLst>
              <a:gd name="adj" fmla="val 6866"/>
            </a:avLst>
          </a:prstGeom>
          <a:solidFill>
            <a:srgbClr val="054842"/>
          </a:solidFill>
        </p:spPr>
        <p:txBody>
          <a:bodyPr/>
          <a:lstStyle/>
          <a:p>
            <a:pPr marL="457200" indent="-457200">
              <a:buFont typeface="Wingdings" panose="05000000000000000000" pitchFamily="2" charset="2"/>
              <a:buChar char="Ø"/>
            </a:pPr>
            <a:r>
              <a:rPr lang="en-US" sz="3200" b="1" dirty="0" err="1">
                <a:solidFill>
                  <a:schemeClr val="bg1"/>
                </a:solidFill>
              </a:rPr>
              <a:t>ElectViz</a:t>
            </a:r>
            <a:r>
              <a:rPr lang="en-US" sz="3200" b="1" dirty="0">
                <a:solidFill>
                  <a:schemeClr val="bg1"/>
                </a:solidFill>
              </a:rPr>
              <a:t> – Milestone Summary</a:t>
            </a:r>
          </a:p>
          <a:p>
            <a:endParaRPr lang="en-IN" dirty="0"/>
          </a:p>
        </p:txBody>
      </p:sp>
      <p:sp>
        <p:nvSpPr>
          <p:cNvPr id="5" name="Shape 0">
            <a:extLst>
              <a:ext uri="{FF2B5EF4-FFF2-40B4-BE49-F238E27FC236}">
                <a16:creationId xmlns:a16="http://schemas.microsoft.com/office/drawing/2014/main" id="{EACA1A6A-A38C-4802-956B-D8F251054BF1}"/>
              </a:ext>
            </a:extLst>
          </p:cNvPr>
          <p:cNvSpPr/>
          <p:nvPr/>
        </p:nvSpPr>
        <p:spPr>
          <a:xfrm>
            <a:off x="267629" y="6051396"/>
            <a:ext cx="2865864" cy="501881"/>
          </a:xfrm>
          <a:prstGeom prst="roundRect">
            <a:avLst>
              <a:gd name="adj" fmla="val 6866"/>
            </a:avLst>
          </a:prstGeom>
          <a:solidFill>
            <a:srgbClr val="054842"/>
          </a:solidFill>
        </p:spPr>
        <p:txBody>
          <a:bodyPr/>
          <a:lstStyle/>
          <a:p>
            <a:r>
              <a:rPr lang="en-US" sz="3200" b="1" dirty="0">
                <a:solidFill>
                  <a:schemeClr val="bg1"/>
                </a:solidFill>
              </a:rPr>
              <a:t>🎯 Conclusion:</a:t>
            </a:r>
          </a:p>
          <a:p>
            <a:endParaRPr lang="en-US" sz="3200" b="1" dirty="0">
              <a:solidFill>
                <a:schemeClr val="bg1"/>
              </a:solidFill>
            </a:endParaRPr>
          </a:p>
          <a:p>
            <a:endParaRPr lang="en-IN" dirty="0"/>
          </a:p>
        </p:txBody>
      </p:sp>
      <p:sp>
        <p:nvSpPr>
          <p:cNvPr id="6" name="Shape 9">
            <a:extLst>
              <a:ext uri="{FF2B5EF4-FFF2-40B4-BE49-F238E27FC236}">
                <a16:creationId xmlns:a16="http://schemas.microsoft.com/office/drawing/2014/main" id="{C76F73C6-6EF6-44DE-9AD7-04A80241DD5C}"/>
              </a:ext>
            </a:extLst>
          </p:cNvPr>
          <p:cNvSpPr/>
          <p:nvPr/>
        </p:nvSpPr>
        <p:spPr>
          <a:xfrm>
            <a:off x="267630" y="3440784"/>
            <a:ext cx="14095140" cy="45719"/>
          </a:xfrm>
          <a:prstGeom prst="rect">
            <a:avLst/>
          </a:prstGeom>
          <a:solidFill>
            <a:srgbClr val="0A988B"/>
          </a:solidFill>
        </p:spPr>
      </p:sp>
      <p:sp>
        <p:nvSpPr>
          <p:cNvPr id="7" name="Shape 9">
            <a:extLst>
              <a:ext uri="{FF2B5EF4-FFF2-40B4-BE49-F238E27FC236}">
                <a16:creationId xmlns:a16="http://schemas.microsoft.com/office/drawing/2014/main" id="{486B398F-A0CA-4258-92E3-E791B9714C5F}"/>
              </a:ext>
            </a:extLst>
          </p:cNvPr>
          <p:cNvSpPr/>
          <p:nvPr/>
        </p:nvSpPr>
        <p:spPr>
          <a:xfrm>
            <a:off x="267630" y="5823428"/>
            <a:ext cx="14095140" cy="45719"/>
          </a:xfrm>
          <a:prstGeom prst="rect">
            <a:avLst/>
          </a:prstGeom>
          <a:solidFill>
            <a:srgbClr val="0A988B"/>
          </a:solidFill>
        </p:spPr>
      </p:sp>
      <p:sp>
        <p:nvSpPr>
          <p:cNvPr id="8" name="Rectangle 7">
            <a:extLst>
              <a:ext uri="{FF2B5EF4-FFF2-40B4-BE49-F238E27FC236}">
                <a16:creationId xmlns:a16="http://schemas.microsoft.com/office/drawing/2014/main" id="{7B19ACD6-43FC-4DAF-AD69-560807E24E0E}"/>
              </a:ext>
            </a:extLst>
          </p:cNvPr>
          <p:cNvSpPr/>
          <p:nvPr/>
        </p:nvSpPr>
        <p:spPr>
          <a:xfrm>
            <a:off x="12879659" y="7772400"/>
            <a:ext cx="1661531" cy="387953"/>
          </a:xfrm>
          <a:prstGeom prst="rect">
            <a:avLst/>
          </a:prstGeom>
          <a:solidFill>
            <a:srgbClr val="112836"/>
          </a:solidFill>
          <a:ln>
            <a:solidFill>
              <a:srgbClr val="112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75454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A3542F-AEBA-4036-90E9-BF2B938EA4E9}"/>
              </a:ext>
            </a:extLst>
          </p:cNvPr>
          <p:cNvSpPr txBox="1"/>
          <p:nvPr/>
        </p:nvSpPr>
        <p:spPr>
          <a:xfrm>
            <a:off x="423746" y="1634874"/>
            <a:ext cx="13939024" cy="5970865"/>
          </a:xfrm>
          <a:prstGeom prst="rect">
            <a:avLst/>
          </a:prstGeom>
          <a:noFill/>
        </p:spPr>
        <p:txBody>
          <a:bodyPr wrap="square" rtlCol="0">
            <a:spAutoFit/>
          </a:bodyPr>
          <a:lstStyle/>
          <a:p>
            <a:endParaRPr lang="en-US" dirty="0"/>
          </a:p>
          <a:p>
            <a:endParaRPr lang="en-US" dirty="0"/>
          </a:p>
          <a:p>
            <a:endParaRPr lang="en-US" dirty="0"/>
          </a:p>
          <a:p>
            <a:pPr marL="285750" indent="-285750">
              <a:buFont typeface="Wingdings" panose="05000000000000000000" pitchFamily="2" charset="2"/>
              <a:buChar char="v"/>
            </a:pPr>
            <a:r>
              <a:rPr lang="en-US" dirty="0">
                <a:solidFill>
                  <a:schemeClr val="bg1"/>
                </a:solidFill>
              </a:rPr>
              <a:t> </a:t>
            </a:r>
            <a:r>
              <a:rPr lang="en-US" sz="2000" dirty="0">
                <a:solidFill>
                  <a:schemeClr val="bg1"/>
                </a:solidFill>
              </a:rPr>
              <a:t>We would like to express our heartfelt gratitude to : Infosys Springboard Team – for organizing this valuable internship opportunity.</a:t>
            </a:r>
          </a:p>
          <a:p>
            <a:pPr marL="342900" indent="-342900">
              <a:buFont typeface="Wingdings" panose="05000000000000000000" pitchFamily="2" charset="2"/>
              <a:buChar char="v"/>
            </a:pPr>
            <a:endParaRPr lang="en-US" sz="2000" dirty="0">
              <a:solidFill>
                <a:schemeClr val="bg1"/>
              </a:solidFill>
            </a:endParaRPr>
          </a:p>
          <a:p>
            <a:pPr marL="342900" indent="-342900">
              <a:buFont typeface="Wingdings" panose="05000000000000000000" pitchFamily="2" charset="2"/>
              <a:buChar char="v"/>
            </a:pPr>
            <a:r>
              <a:rPr lang="en-US" sz="2000" dirty="0">
                <a:solidFill>
                  <a:schemeClr val="bg1"/>
                </a:solidFill>
              </a:rPr>
              <a:t> Our Mentor – for her continuous support and feedback. My Teammates – for collaboration, encouragement, and insights </a:t>
            </a:r>
          </a:p>
          <a:p>
            <a:pPr marL="342900" indent="-342900">
              <a:buFont typeface="Wingdings" panose="05000000000000000000" pitchFamily="2" charset="2"/>
              <a:buChar char="v"/>
            </a:pPr>
            <a:endParaRPr lang="en-US" sz="2000" dirty="0">
              <a:solidFill>
                <a:schemeClr val="bg1"/>
              </a:solidFill>
            </a:endParaRPr>
          </a:p>
          <a:p>
            <a:pPr marL="342900" indent="-342900">
              <a:buFont typeface="Wingdings" panose="05000000000000000000" pitchFamily="2" charset="2"/>
              <a:buChar char="v"/>
            </a:pPr>
            <a:r>
              <a:rPr lang="en-US" sz="2000" dirty="0">
                <a:solidFill>
                  <a:schemeClr val="bg1"/>
                </a:solidFill>
              </a:rPr>
              <a:t>This internship has been a significant step in our professional growth and technical journey.</a:t>
            </a:r>
          </a:p>
          <a:p>
            <a:endParaRPr lang="en-US" dirty="0"/>
          </a:p>
          <a:p>
            <a:endParaRPr lang="en-US" dirty="0"/>
          </a:p>
          <a:p>
            <a:endParaRPr lang="en-US" dirty="0"/>
          </a:p>
          <a:p>
            <a:endParaRPr lang="en-US" dirty="0"/>
          </a:p>
          <a:p>
            <a:endParaRPr lang="en-US" dirty="0"/>
          </a:p>
          <a:p>
            <a:endParaRPr lang="en-US" dirty="0"/>
          </a:p>
          <a:p>
            <a:pPr marL="285750" indent="-285750">
              <a:buFont typeface="Wingdings" panose="05000000000000000000" pitchFamily="2" charset="2"/>
              <a:buChar char="v"/>
            </a:pPr>
            <a:r>
              <a:rPr lang="en-US" sz="2000" dirty="0">
                <a:solidFill>
                  <a:schemeClr val="bg1"/>
                </a:solidFill>
              </a:rPr>
              <a:t>Election Dataset (Election Commission of India / Kaggle source)</a:t>
            </a:r>
          </a:p>
          <a:p>
            <a:endParaRPr lang="en-US" sz="2000" dirty="0">
              <a:solidFill>
                <a:schemeClr val="bg1"/>
              </a:solidFill>
            </a:endParaRPr>
          </a:p>
          <a:p>
            <a:pPr marL="285750" indent="-285750">
              <a:buFont typeface="Wingdings" panose="05000000000000000000" pitchFamily="2" charset="2"/>
              <a:buChar char="v"/>
            </a:pPr>
            <a:r>
              <a:rPr lang="en-US" sz="2000" dirty="0">
                <a:solidFill>
                  <a:schemeClr val="bg1"/>
                </a:solidFill>
              </a:rPr>
              <a:t>Microsoft Power BI Documentation</a:t>
            </a:r>
          </a:p>
          <a:p>
            <a:endParaRPr lang="en-US" sz="2000" dirty="0">
              <a:solidFill>
                <a:schemeClr val="bg1"/>
              </a:solidFill>
            </a:endParaRPr>
          </a:p>
          <a:p>
            <a:pPr marL="285750" indent="-285750">
              <a:buFont typeface="Wingdings" panose="05000000000000000000" pitchFamily="2" charset="2"/>
              <a:buChar char="v"/>
            </a:pPr>
            <a:r>
              <a:rPr lang="en-US" sz="2000" dirty="0">
                <a:solidFill>
                  <a:schemeClr val="bg1"/>
                </a:solidFill>
              </a:rPr>
              <a:t>Infosys Springboard Virtual Internship course materials</a:t>
            </a:r>
            <a:endParaRPr lang="en-IN" sz="2000" dirty="0">
              <a:solidFill>
                <a:schemeClr val="bg1"/>
              </a:solidFill>
            </a:endParaRPr>
          </a:p>
        </p:txBody>
      </p:sp>
      <p:sp>
        <p:nvSpPr>
          <p:cNvPr id="3" name="Shape 9">
            <a:extLst>
              <a:ext uri="{FF2B5EF4-FFF2-40B4-BE49-F238E27FC236}">
                <a16:creationId xmlns:a16="http://schemas.microsoft.com/office/drawing/2014/main" id="{AEA15A4D-C8E8-4712-B1E3-A44361D84066}"/>
              </a:ext>
            </a:extLst>
          </p:cNvPr>
          <p:cNvSpPr/>
          <p:nvPr/>
        </p:nvSpPr>
        <p:spPr>
          <a:xfrm>
            <a:off x="267630" y="4622445"/>
            <a:ext cx="14095140" cy="45719"/>
          </a:xfrm>
          <a:prstGeom prst="rect">
            <a:avLst/>
          </a:prstGeom>
          <a:solidFill>
            <a:srgbClr val="0A988B"/>
          </a:solidFill>
        </p:spPr>
      </p:sp>
      <p:sp>
        <p:nvSpPr>
          <p:cNvPr id="5" name="Shape 0">
            <a:extLst>
              <a:ext uri="{FF2B5EF4-FFF2-40B4-BE49-F238E27FC236}">
                <a16:creationId xmlns:a16="http://schemas.microsoft.com/office/drawing/2014/main" id="{9486EB48-B181-4DB7-BC08-7F5B64F45529}"/>
              </a:ext>
            </a:extLst>
          </p:cNvPr>
          <p:cNvSpPr/>
          <p:nvPr/>
        </p:nvSpPr>
        <p:spPr>
          <a:xfrm>
            <a:off x="345689" y="4945589"/>
            <a:ext cx="2676292" cy="501881"/>
          </a:xfrm>
          <a:prstGeom prst="roundRect">
            <a:avLst>
              <a:gd name="adj" fmla="val 6866"/>
            </a:avLst>
          </a:prstGeom>
          <a:solidFill>
            <a:srgbClr val="054842"/>
          </a:solidFill>
        </p:spPr>
        <p:txBody>
          <a:bodyPr/>
          <a:lstStyle/>
          <a:p>
            <a:pPr marL="457200" indent="-457200">
              <a:buFont typeface="Wingdings" panose="05000000000000000000" pitchFamily="2" charset="2"/>
              <a:buChar char="Ø"/>
            </a:pPr>
            <a:r>
              <a:rPr lang="en-US" sz="3200" dirty="0">
                <a:solidFill>
                  <a:schemeClr val="bg1"/>
                </a:solidFill>
              </a:rPr>
              <a:t>References:</a:t>
            </a:r>
          </a:p>
          <a:p>
            <a:pPr marL="457200" indent="-457200">
              <a:buFont typeface="Wingdings" panose="05000000000000000000" pitchFamily="2" charset="2"/>
              <a:buChar char="Ø"/>
            </a:pPr>
            <a:endParaRPr lang="en-US" sz="3200" b="1" dirty="0">
              <a:solidFill>
                <a:schemeClr val="bg1"/>
              </a:solidFill>
            </a:endParaRPr>
          </a:p>
          <a:p>
            <a:pPr marL="285750" indent="-285750">
              <a:buFont typeface="Wingdings" panose="05000000000000000000" pitchFamily="2" charset="2"/>
              <a:buChar char="Ø"/>
            </a:pPr>
            <a:endParaRPr lang="en-IN" dirty="0"/>
          </a:p>
        </p:txBody>
      </p:sp>
      <p:sp>
        <p:nvSpPr>
          <p:cNvPr id="6" name="Shape 0">
            <a:extLst>
              <a:ext uri="{FF2B5EF4-FFF2-40B4-BE49-F238E27FC236}">
                <a16:creationId xmlns:a16="http://schemas.microsoft.com/office/drawing/2014/main" id="{7574185C-880E-4C5D-A6F7-33E837E7FB31}"/>
              </a:ext>
            </a:extLst>
          </p:cNvPr>
          <p:cNvSpPr/>
          <p:nvPr/>
        </p:nvSpPr>
        <p:spPr>
          <a:xfrm>
            <a:off x="345689" y="1772521"/>
            <a:ext cx="3925229" cy="501881"/>
          </a:xfrm>
          <a:prstGeom prst="roundRect">
            <a:avLst>
              <a:gd name="adj" fmla="val 6866"/>
            </a:avLst>
          </a:prstGeom>
          <a:solidFill>
            <a:srgbClr val="054842"/>
          </a:solidFill>
        </p:spPr>
        <p:txBody>
          <a:bodyPr/>
          <a:lstStyle/>
          <a:p>
            <a:pPr marL="457200" indent="-457200">
              <a:buFont typeface="Wingdings" panose="05000000000000000000" pitchFamily="2" charset="2"/>
              <a:buChar char="Ø"/>
            </a:pPr>
            <a:r>
              <a:rPr lang="en-US" sz="3200" dirty="0">
                <a:solidFill>
                  <a:schemeClr val="bg1"/>
                </a:solidFill>
              </a:rPr>
              <a:t>Acknowledgement:</a:t>
            </a:r>
            <a:endParaRPr lang="en-US" sz="3200" b="1" dirty="0">
              <a:solidFill>
                <a:schemeClr val="bg1"/>
              </a:solidFill>
            </a:endParaRPr>
          </a:p>
        </p:txBody>
      </p:sp>
      <p:sp>
        <p:nvSpPr>
          <p:cNvPr id="7" name="Rectangle 6">
            <a:extLst>
              <a:ext uri="{FF2B5EF4-FFF2-40B4-BE49-F238E27FC236}">
                <a16:creationId xmlns:a16="http://schemas.microsoft.com/office/drawing/2014/main" id="{A0D714BF-F3A9-4131-914D-DDC088BE576E}"/>
              </a:ext>
            </a:extLst>
          </p:cNvPr>
          <p:cNvSpPr/>
          <p:nvPr/>
        </p:nvSpPr>
        <p:spPr>
          <a:xfrm>
            <a:off x="12868507" y="7772400"/>
            <a:ext cx="1672683" cy="367990"/>
          </a:xfrm>
          <a:prstGeom prst="rect">
            <a:avLst/>
          </a:prstGeom>
          <a:solidFill>
            <a:srgbClr val="112836"/>
          </a:solidFill>
          <a:ln>
            <a:solidFill>
              <a:srgbClr val="112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Shape 0">
            <a:extLst>
              <a:ext uri="{FF2B5EF4-FFF2-40B4-BE49-F238E27FC236}">
                <a16:creationId xmlns:a16="http://schemas.microsoft.com/office/drawing/2014/main" id="{FE570B08-A06C-43E4-85F3-A4C88A601FDF}"/>
              </a:ext>
            </a:extLst>
          </p:cNvPr>
          <p:cNvSpPr/>
          <p:nvPr/>
        </p:nvSpPr>
        <p:spPr>
          <a:xfrm>
            <a:off x="345689" y="623861"/>
            <a:ext cx="6288576" cy="501881"/>
          </a:xfrm>
          <a:prstGeom prst="roundRect">
            <a:avLst>
              <a:gd name="adj" fmla="val 6866"/>
            </a:avLst>
          </a:prstGeom>
          <a:solidFill>
            <a:srgbClr val="054842"/>
          </a:solidFill>
        </p:spPr>
        <p:txBody>
          <a:bodyPr/>
          <a:lstStyle/>
          <a:p>
            <a:pPr marL="457200" indent="-457200">
              <a:buFont typeface="Wingdings" panose="05000000000000000000" pitchFamily="2" charset="2"/>
              <a:buChar char="Ø"/>
            </a:pPr>
            <a:r>
              <a:rPr lang="en-US" sz="3200" dirty="0">
                <a:solidFill>
                  <a:schemeClr val="bg1"/>
                </a:solidFill>
              </a:rPr>
              <a:t>Acknowledgement &amp; References:-</a:t>
            </a:r>
            <a:endParaRPr lang="en-US" sz="3200" b="1" dirty="0">
              <a:solidFill>
                <a:schemeClr val="bg1"/>
              </a:solidFill>
            </a:endParaRPr>
          </a:p>
        </p:txBody>
      </p:sp>
    </p:spTree>
    <p:extLst>
      <p:ext uri="{BB962C8B-B14F-4D97-AF65-F5344CB8AC3E}">
        <p14:creationId xmlns:p14="http://schemas.microsoft.com/office/powerpoint/2010/main" val="16410451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4A5AE6-12D1-4C0A-ABFC-A58C5C4B68B5}"/>
              </a:ext>
            </a:extLst>
          </p:cNvPr>
          <p:cNvSpPr txBox="1"/>
          <p:nvPr/>
        </p:nvSpPr>
        <p:spPr>
          <a:xfrm>
            <a:off x="1929161" y="3144644"/>
            <a:ext cx="10772078" cy="1569660"/>
          </a:xfrm>
          <a:prstGeom prst="rect">
            <a:avLst/>
          </a:prstGeom>
          <a:noFill/>
        </p:spPr>
        <p:txBody>
          <a:bodyPr wrap="square" rtlCol="0">
            <a:spAutoFit/>
          </a:bodyPr>
          <a:lstStyle/>
          <a:p>
            <a:pPr algn="ctr"/>
            <a:r>
              <a:rPr lang="en-US" sz="9600" b="1" i="1" dirty="0">
                <a:solidFill>
                  <a:srgbClr val="FFFF00"/>
                </a:solidFill>
                <a:latin typeface="Book Antiqua" panose="02040602050305030304" pitchFamily="18" charset="0"/>
              </a:rPr>
              <a:t>Thank you</a:t>
            </a:r>
            <a:endParaRPr lang="en-IN" sz="9600" b="1" i="1" dirty="0">
              <a:solidFill>
                <a:srgbClr val="FFFF00"/>
              </a:solidFill>
              <a:latin typeface="Book Antiqua" panose="02040602050305030304" pitchFamily="18" charset="0"/>
            </a:endParaRPr>
          </a:p>
        </p:txBody>
      </p:sp>
      <p:sp>
        <p:nvSpPr>
          <p:cNvPr id="4" name="Rectangle 3">
            <a:extLst>
              <a:ext uri="{FF2B5EF4-FFF2-40B4-BE49-F238E27FC236}">
                <a16:creationId xmlns:a16="http://schemas.microsoft.com/office/drawing/2014/main" id="{27E3615B-BA88-4E62-B15D-DF6D7665542C}"/>
              </a:ext>
            </a:extLst>
          </p:cNvPr>
          <p:cNvSpPr/>
          <p:nvPr/>
        </p:nvSpPr>
        <p:spPr>
          <a:xfrm>
            <a:off x="12801600" y="7705493"/>
            <a:ext cx="1717288" cy="446048"/>
          </a:xfrm>
          <a:prstGeom prst="rect">
            <a:avLst/>
          </a:prstGeom>
          <a:solidFill>
            <a:srgbClr val="112836"/>
          </a:solidFill>
          <a:ln>
            <a:solidFill>
              <a:srgbClr val="112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65604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7723" y="520660"/>
            <a:ext cx="4124570" cy="853202"/>
          </a:xfrm>
          <a:prstGeom prst="roundRect">
            <a:avLst>
              <a:gd name="adj" fmla="val 6388"/>
            </a:avLst>
          </a:prstGeom>
          <a:solidFill>
            <a:srgbClr val="054842"/>
          </a:solidFill>
        </p:spPr>
      </p:sp>
      <p:sp>
        <p:nvSpPr>
          <p:cNvPr id="3" name="Text 1"/>
          <p:cNvSpPr/>
          <p:nvPr/>
        </p:nvSpPr>
        <p:spPr>
          <a:xfrm>
            <a:off x="963334" y="896659"/>
            <a:ext cx="2393183" cy="566381"/>
          </a:xfrm>
          <a:prstGeom prst="rect">
            <a:avLst/>
          </a:prstGeom>
          <a:noFill/>
        </p:spPr>
        <p:txBody>
          <a:bodyPr wrap="none" lIns="0" tIns="0" rIns="0" bIns="0" rtlCol="0" anchor="t"/>
          <a:lstStyle/>
          <a:p>
            <a:pPr marL="571500" indent="-571500" algn="l">
              <a:lnSpc>
                <a:spcPts val="2100"/>
              </a:lnSpc>
              <a:buFont typeface="Wingdings" panose="05000000000000000000" pitchFamily="2" charset="2"/>
              <a:buChar char="Ø"/>
            </a:pPr>
            <a:r>
              <a:rPr lang="en-US" sz="3600" dirty="0">
                <a:solidFill>
                  <a:srgbClr val="CAD6DE"/>
                </a:solidFill>
                <a:latin typeface="Cabin" pitchFamily="34" charset="0"/>
                <a:ea typeface="Cabin" pitchFamily="34" charset="-122"/>
                <a:cs typeface="Cabin" pitchFamily="34" charset="-120"/>
              </a:rPr>
              <a:t>INTRODUCTION</a:t>
            </a:r>
            <a:endParaRPr lang="en-US" sz="3600" dirty="0"/>
          </a:p>
        </p:txBody>
      </p:sp>
      <p:sp>
        <p:nvSpPr>
          <p:cNvPr id="4" name="Text 2"/>
          <p:cNvSpPr/>
          <p:nvPr/>
        </p:nvSpPr>
        <p:spPr>
          <a:xfrm>
            <a:off x="837724" y="1609487"/>
            <a:ext cx="10190917" cy="492681"/>
          </a:xfrm>
          <a:prstGeom prst="rect">
            <a:avLst/>
          </a:prstGeom>
          <a:noFill/>
        </p:spPr>
        <p:txBody>
          <a:bodyPr wrap="none" lIns="0" tIns="0" rIns="0" bIns="0" rtlCol="0" anchor="t"/>
          <a:lstStyle/>
          <a:p>
            <a:pPr marL="0" indent="0" algn="l">
              <a:lnSpc>
                <a:spcPts val="3850"/>
              </a:lnSpc>
              <a:buNone/>
            </a:pPr>
            <a:r>
              <a:rPr lang="en-US" sz="3100" dirty="0">
                <a:solidFill>
                  <a:srgbClr val="FFFFFF"/>
                </a:solidFill>
                <a:latin typeface="Unbounded" pitchFamily="34" charset="0"/>
                <a:ea typeface="Unbounded" pitchFamily="34" charset="-122"/>
                <a:cs typeface="Unbounded" pitchFamily="34" charset="-120"/>
              </a:rPr>
              <a:t>Unlocking the Power of Indian Election Data</a:t>
            </a:r>
            <a:endParaRPr lang="en-US" sz="3100" dirty="0"/>
          </a:p>
        </p:txBody>
      </p:sp>
      <p:sp>
        <p:nvSpPr>
          <p:cNvPr id="5" name="Text 3"/>
          <p:cNvSpPr/>
          <p:nvPr/>
        </p:nvSpPr>
        <p:spPr>
          <a:xfrm>
            <a:off x="837724" y="2416254"/>
            <a:ext cx="12954952"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Indian elections, characterized by their immense scale and diverse voter base, generate an overwhelming amount of data. This raw, unstructured data, while plentiful, often fails to provide clear insights into voting patterns, candidate performance, or underlying electoral trends. ElectViz addresses this challenge by transforming complex datasets into meaningful, digestible visual narratives.</a:t>
            </a:r>
            <a:endParaRPr lang="en-US" sz="1600" dirty="0"/>
          </a:p>
        </p:txBody>
      </p:sp>
      <p:sp>
        <p:nvSpPr>
          <p:cNvPr id="6" name="Shape 4"/>
          <p:cNvSpPr/>
          <p:nvPr>
            <p:custDataLst>
              <p:tags r:id="rId1"/>
            </p:custDataLst>
          </p:nvPr>
        </p:nvSpPr>
        <p:spPr>
          <a:xfrm>
            <a:off x="837724" y="3657005"/>
            <a:ext cx="471249" cy="471249"/>
          </a:xfrm>
          <a:prstGeom prst="roundRect">
            <a:avLst>
              <a:gd name="adj" fmla="val 6667"/>
            </a:avLst>
          </a:prstGeom>
          <a:solidFill>
            <a:srgbClr val="304755"/>
          </a:solidFill>
        </p:spPr>
      </p:sp>
      <p:sp>
        <p:nvSpPr>
          <p:cNvPr id="7" name="Text 5"/>
          <p:cNvSpPr/>
          <p:nvPr>
            <p:custDataLst>
              <p:tags r:id="rId2"/>
            </p:custDataLst>
          </p:nvPr>
        </p:nvSpPr>
        <p:spPr>
          <a:xfrm>
            <a:off x="1518404" y="3728918"/>
            <a:ext cx="2736652"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Complex Datasets</a:t>
            </a:r>
            <a:endParaRPr lang="en-US" sz="1900" dirty="0"/>
          </a:p>
        </p:txBody>
      </p:sp>
      <p:sp>
        <p:nvSpPr>
          <p:cNvPr id="8" name="Text 6"/>
          <p:cNvSpPr/>
          <p:nvPr>
            <p:custDataLst>
              <p:tags r:id="rId3"/>
            </p:custDataLst>
          </p:nvPr>
        </p:nvSpPr>
        <p:spPr>
          <a:xfrm>
            <a:off x="1518404" y="4162544"/>
            <a:ext cx="5665827"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Indian elections generate incredibly large and often intricate datasets that are difficult to interpret without proper analysis tools.</a:t>
            </a:r>
            <a:endParaRPr lang="en-US" sz="1600" dirty="0"/>
          </a:p>
        </p:txBody>
      </p:sp>
      <p:sp>
        <p:nvSpPr>
          <p:cNvPr id="9" name="Shape 7"/>
          <p:cNvSpPr/>
          <p:nvPr>
            <p:custDataLst>
              <p:tags r:id="rId4"/>
            </p:custDataLst>
          </p:nvPr>
        </p:nvSpPr>
        <p:spPr>
          <a:xfrm>
            <a:off x="7446050" y="3657005"/>
            <a:ext cx="471249" cy="471249"/>
          </a:xfrm>
          <a:prstGeom prst="roundRect">
            <a:avLst>
              <a:gd name="adj" fmla="val 6667"/>
            </a:avLst>
          </a:prstGeom>
          <a:solidFill>
            <a:srgbClr val="304755"/>
          </a:solidFill>
        </p:spPr>
      </p:sp>
      <p:sp>
        <p:nvSpPr>
          <p:cNvPr id="10" name="Text 8"/>
          <p:cNvSpPr/>
          <p:nvPr>
            <p:custDataLst>
              <p:tags r:id="rId5"/>
            </p:custDataLst>
          </p:nvPr>
        </p:nvSpPr>
        <p:spPr>
          <a:xfrm>
            <a:off x="8126730" y="3728918"/>
            <a:ext cx="3246358"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Beyond Raw Numbers</a:t>
            </a:r>
            <a:endParaRPr lang="en-US" sz="1900" dirty="0"/>
          </a:p>
        </p:txBody>
      </p:sp>
      <p:sp>
        <p:nvSpPr>
          <p:cNvPr id="11" name="Text 9"/>
          <p:cNvSpPr/>
          <p:nvPr>
            <p:custDataLst>
              <p:tags r:id="rId6"/>
            </p:custDataLst>
          </p:nvPr>
        </p:nvSpPr>
        <p:spPr>
          <a:xfrm>
            <a:off x="8126730" y="4162544"/>
            <a:ext cx="5665946"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Raw data alone cannot adequately explain the nuanced voting patterns, demographic influences, or shifts in political sentiment.</a:t>
            </a:r>
            <a:endParaRPr lang="en-US" sz="1600" dirty="0"/>
          </a:p>
        </p:txBody>
      </p:sp>
      <p:sp>
        <p:nvSpPr>
          <p:cNvPr id="12" name="Shape 10"/>
          <p:cNvSpPr/>
          <p:nvPr>
            <p:custDataLst>
              <p:tags r:id="rId7"/>
            </p:custDataLst>
          </p:nvPr>
        </p:nvSpPr>
        <p:spPr>
          <a:xfrm>
            <a:off x="837724" y="5586532"/>
            <a:ext cx="471249" cy="471249"/>
          </a:xfrm>
          <a:prstGeom prst="roundRect">
            <a:avLst>
              <a:gd name="adj" fmla="val 6667"/>
            </a:avLst>
          </a:prstGeom>
          <a:solidFill>
            <a:srgbClr val="304755"/>
          </a:solidFill>
        </p:spPr>
      </p:sp>
      <p:sp>
        <p:nvSpPr>
          <p:cNvPr id="13" name="Text 11"/>
          <p:cNvSpPr/>
          <p:nvPr>
            <p:custDataLst>
              <p:tags r:id="rId8"/>
            </p:custDataLst>
          </p:nvPr>
        </p:nvSpPr>
        <p:spPr>
          <a:xfrm>
            <a:off x="1518404" y="5658445"/>
            <a:ext cx="2895005"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Meaningful Insights</a:t>
            </a:r>
            <a:endParaRPr lang="en-US" sz="1900" dirty="0"/>
          </a:p>
        </p:txBody>
      </p:sp>
      <p:sp>
        <p:nvSpPr>
          <p:cNvPr id="14" name="Text 12"/>
          <p:cNvSpPr/>
          <p:nvPr>
            <p:custDataLst>
              <p:tags r:id="rId9"/>
            </p:custDataLst>
          </p:nvPr>
        </p:nvSpPr>
        <p:spPr>
          <a:xfrm>
            <a:off x="1518404" y="6092071"/>
            <a:ext cx="5665827"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ElectViz converts this complex election data into actionable insights, making it accessible and understandable for a wide audience.</a:t>
            </a:r>
            <a:endParaRPr lang="en-US" sz="1600" dirty="0"/>
          </a:p>
        </p:txBody>
      </p:sp>
      <p:sp>
        <p:nvSpPr>
          <p:cNvPr id="15" name="Shape 13"/>
          <p:cNvSpPr/>
          <p:nvPr>
            <p:custDataLst>
              <p:tags r:id="rId10"/>
            </p:custDataLst>
          </p:nvPr>
        </p:nvSpPr>
        <p:spPr>
          <a:xfrm>
            <a:off x="7446050" y="5586532"/>
            <a:ext cx="471249" cy="471249"/>
          </a:xfrm>
          <a:prstGeom prst="roundRect">
            <a:avLst>
              <a:gd name="adj" fmla="val 6667"/>
            </a:avLst>
          </a:prstGeom>
          <a:solidFill>
            <a:srgbClr val="304755"/>
          </a:solidFill>
        </p:spPr>
      </p:sp>
      <p:sp>
        <p:nvSpPr>
          <p:cNvPr id="16" name="Text 14"/>
          <p:cNvSpPr/>
          <p:nvPr>
            <p:custDataLst>
              <p:tags r:id="rId11"/>
            </p:custDataLst>
          </p:nvPr>
        </p:nvSpPr>
        <p:spPr>
          <a:xfrm>
            <a:off x="8126730" y="5658445"/>
            <a:ext cx="3060621"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Powered by Power BI</a:t>
            </a:r>
            <a:endParaRPr lang="en-US" sz="1900" dirty="0"/>
          </a:p>
        </p:txBody>
      </p:sp>
      <p:sp>
        <p:nvSpPr>
          <p:cNvPr id="17" name="Text 15"/>
          <p:cNvSpPr/>
          <p:nvPr>
            <p:custDataLst>
              <p:tags r:id="rId12"/>
            </p:custDataLst>
          </p:nvPr>
        </p:nvSpPr>
        <p:spPr>
          <a:xfrm>
            <a:off x="8126730" y="6092071"/>
            <a:ext cx="5665946"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The platform is built using Microsoft Power BI, leveraging its robust capabilities for data integration, transformation, and visualization.</a:t>
            </a:r>
            <a:endParaRPr lang="en-US" sz="1600" dirty="0"/>
          </a:p>
        </p:txBody>
      </p:sp>
      <p:pic>
        <p:nvPicPr>
          <p:cNvPr id="18" name="Picture 17"/>
          <p:cNvPicPr>
            <a:picLocks noChangeAspect="1"/>
          </p:cNvPicPr>
          <p:nvPr/>
        </p:nvPicPr>
        <p:blipFill>
          <a:blip r:embed="rId15"/>
          <a:stretch>
            <a:fillRect/>
          </a:stretch>
        </p:blipFill>
        <p:spPr>
          <a:xfrm>
            <a:off x="12794615" y="7712710"/>
            <a:ext cx="1728470" cy="4083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Shape 0"/>
          <p:cNvSpPr/>
          <p:nvPr/>
        </p:nvSpPr>
        <p:spPr>
          <a:xfrm>
            <a:off x="837723" y="250048"/>
            <a:ext cx="2908221" cy="752101"/>
          </a:xfrm>
          <a:prstGeom prst="roundRect">
            <a:avLst>
              <a:gd name="adj" fmla="val 7115"/>
            </a:avLst>
          </a:prstGeom>
          <a:solidFill>
            <a:srgbClr val="054842"/>
          </a:solidFill>
        </p:spPr>
      </p:sp>
      <p:sp>
        <p:nvSpPr>
          <p:cNvPr id="4" name="Text 1"/>
          <p:cNvSpPr/>
          <p:nvPr/>
        </p:nvSpPr>
        <p:spPr>
          <a:xfrm>
            <a:off x="925592" y="658653"/>
            <a:ext cx="892057" cy="305993"/>
          </a:xfrm>
          <a:prstGeom prst="rect">
            <a:avLst/>
          </a:prstGeom>
          <a:noFill/>
        </p:spPr>
        <p:txBody>
          <a:bodyPr wrap="none" lIns="0" tIns="0" rIns="0" bIns="0" rtlCol="0" anchor="t"/>
          <a:lstStyle/>
          <a:p>
            <a:pPr marL="457200" indent="-457200" algn="l">
              <a:lnSpc>
                <a:spcPts val="1250"/>
              </a:lnSpc>
              <a:buFont typeface="Wingdings" panose="05000000000000000000" pitchFamily="2" charset="2"/>
              <a:buChar char="Ø"/>
            </a:pPr>
            <a:r>
              <a:rPr lang="en-US" sz="3200" dirty="0">
                <a:solidFill>
                  <a:srgbClr val="CAD6DE"/>
                </a:solidFill>
                <a:latin typeface="Cabin" pitchFamily="34" charset="0"/>
                <a:ea typeface="Cabin" pitchFamily="34" charset="-122"/>
                <a:cs typeface="Cabin" pitchFamily="34" charset="-120"/>
              </a:rPr>
              <a:t>OBJECTIVES</a:t>
            </a:r>
            <a:endParaRPr lang="en-US" sz="900" dirty="0"/>
          </a:p>
        </p:txBody>
      </p:sp>
      <p:sp>
        <p:nvSpPr>
          <p:cNvPr id="5" name="Text 2"/>
          <p:cNvSpPr/>
          <p:nvPr/>
        </p:nvSpPr>
        <p:spPr>
          <a:xfrm>
            <a:off x="837724" y="1049536"/>
            <a:ext cx="6187797" cy="344924"/>
          </a:xfrm>
          <a:prstGeom prst="rect">
            <a:avLst/>
          </a:prstGeom>
          <a:noFill/>
        </p:spPr>
        <p:txBody>
          <a:bodyPr wrap="none" lIns="0" tIns="0" rIns="0" bIns="0" rtlCol="0" anchor="t"/>
          <a:lstStyle/>
          <a:p>
            <a:pPr marL="0" indent="0" algn="l">
              <a:lnSpc>
                <a:spcPts val="2700"/>
              </a:lnSpc>
              <a:buNone/>
            </a:pPr>
            <a:r>
              <a:rPr lang="en-US" sz="2150" dirty="0">
                <a:solidFill>
                  <a:srgbClr val="FFFFFF"/>
                </a:solidFill>
                <a:latin typeface="Unbounded" pitchFamily="34" charset="0"/>
                <a:ea typeface="Unbounded" pitchFamily="34" charset="-122"/>
                <a:cs typeface="Unbounded" pitchFamily="34" charset="-120"/>
              </a:rPr>
              <a:t>Driving Data-Driven Electoral Analysis</a:t>
            </a:r>
            <a:endParaRPr lang="en-US" sz="2150" dirty="0"/>
          </a:p>
        </p:txBody>
      </p:sp>
      <p:sp>
        <p:nvSpPr>
          <p:cNvPr id="6" name="Text 3"/>
          <p:cNvSpPr/>
          <p:nvPr/>
        </p:nvSpPr>
        <p:spPr>
          <a:xfrm>
            <a:off x="837724" y="1548408"/>
            <a:ext cx="7468553" cy="597932"/>
          </a:xfrm>
          <a:prstGeom prst="rect">
            <a:avLst/>
          </a:prstGeom>
          <a:noFill/>
        </p:spPr>
        <p:txBody>
          <a:bodyPr wrap="squar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ElectViz is designed to empower journalists, political analysts, and researchers with the tools needed to delve deep into Indian election dynamics. By providing a clear and comprehensive view of historical data, we aim to foster more informed discussions and precise predictions about electoral outcomes.</a:t>
            </a:r>
            <a:endParaRPr lang="en-US" sz="1150" dirty="0"/>
          </a:p>
        </p:txBody>
      </p:sp>
      <p:sp>
        <p:nvSpPr>
          <p:cNvPr id="7" name="Shape 4"/>
          <p:cNvSpPr/>
          <p:nvPr/>
        </p:nvSpPr>
        <p:spPr>
          <a:xfrm>
            <a:off x="837724" y="2481620"/>
            <a:ext cx="7468553" cy="1004768"/>
          </a:xfrm>
          <a:prstGeom prst="roundRect">
            <a:avLst>
              <a:gd name="adj" fmla="val 7280"/>
            </a:avLst>
          </a:prstGeom>
          <a:solidFill>
            <a:srgbClr val="112836"/>
          </a:solidFill>
        </p:spPr>
      </p:sp>
      <p:sp>
        <p:nvSpPr>
          <p:cNvPr id="8" name="Shape 5"/>
          <p:cNvSpPr/>
          <p:nvPr/>
        </p:nvSpPr>
        <p:spPr>
          <a:xfrm>
            <a:off x="837724" y="2466380"/>
            <a:ext cx="7468553" cy="60960"/>
          </a:xfrm>
          <a:prstGeom prst="roundRect">
            <a:avLst>
              <a:gd name="adj" fmla="val 36078"/>
            </a:avLst>
          </a:prstGeom>
          <a:solidFill>
            <a:srgbClr val="0A988B"/>
          </a:solidFill>
        </p:spPr>
      </p:sp>
      <p:sp>
        <p:nvSpPr>
          <p:cNvPr id="9" name="Shape 6"/>
          <p:cNvSpPr/>
          <p:nvPr/>
        </p:nvSpPr>
        <p:spPr>
          <a:xfrm>
            <a:off x="4352092" y="2261711"/>
            <a:ext cx="439817" cy="439817"/>
          </a:xfrm>
          <a:prstGeom prst="roundRect">
            <a:avLst>
              <a:gd name="adj" fmla="val 207905"/>
            </a:avLst>
          </a:prstGeom>
          <a:solidFill>
            <a:srgbClr val="0A988B"/>
          </a:solidFill>
        </p:spPr>
      </p:sp>
      <p:sp>
        <p:nvSpPr>
          <p:cNvPr id="10" name="Text 7"/>
          <p:cNvSpPr/>
          <p:nvPr/>
        </p:nvSpPr>
        <p:spPr>
          <a:xfrm>
            <a:off x="4484013" y="2371606"/>
            <a:ext cx="175855" cy="219908"/>
          </a:xfrm>
          <a:prstGeom prst="rect">
            <a:avLst/>
          </a:prstGeom>
          <a:noFill/>
        </p:spPr>
        <p:txBody>
          <a:bodyPr wrap="none" lIns="0" tIns="0" rIns="0" bIns="0" rtlCol="0" anchor="t"/>
          <a:lstStyle/>
          <a:p>
            <a:pPr marL="0" indent="0" algn="l">
              <a:lnSpc>
                <a:spcPts val="1850"/>
              </a:lnSpc>
              <a:buNone/>
            </a:pPr>
            <a:r>
              <a:rPr lang="en-US" sz="1350" dirty="0">
                <a:solidFill>
                  <a:srgbClr val="FFFFFF"/>
                </a:solidFill>
                <a:latin typeface="Unbounded" pitchFamily="34" charset="0"/>
                <a:ea typeface="Unbounded" pitchFamily="34" charset="-122"/>
                <a:cs typeface="Unbounded" pitchFamily="34" charset="-120"/>
              </a:rPr>
              <a:t>1</a:t>
            </a:r>
            <a:endParaRPr lang="en-US" sz="1350" dirty="0"/>
          </a:p>
        </p:txBody>
      </p:sp>
      <p:sp>
        <p:nvSpPr>
          <p:cNvPr id="11" name="Text 8"/>
          <p:cNvSpPr/>
          <p:nvPr/>
        </p:nvSpPr>
        <p:spPr>
          <a:xfrm>
            <a:off x="999530" y="2848094"/>
            <a:ext cx="3083481" cy="215622"/>
          </a:xfrm>
          <a:prstGeom prst="rect">
            <a:avLst/>
          </a:prstGeom>
          <a:noFill/>
        </p:spPr>
        <p:txBody>
          <a:bodyPr wrap="none" lIns="0" tIns="0" rIns="0" bIns="0" rtlCol="0" anchor="t"/>
          <a:lstStyle/>
          <a:p>
            <a:pPr marL="0" indent="0" algn="l">
              <a:lnSpc>
                <a:spcPts val="1650"/>
              </a:lnSpc>
              <a:buNone/>
            </a:pPr>
            <a:r>
              <a:rPr lang="en-US" sz="1350" dirty="0">
                <a:solidFill>
                  <a:srgbClr val="CAD6DE"/>
                </a:solidFill>
                <a:latin typeface="Unbounded" pitchFamily="34" charset="0"/>
                <a:ea typeface="Unbounded" pitchFamily="34" charset="-122"/>
                <a:cs typeface="Unbounded" pitchFamily="34" charset="-120"/>
              </a:rPr>
              <a:t>Comprehensive Data Analysis</a:t>
            </a:r>
            <a:endParaRPr lang="en-US" sz="1350" dirty="0"/>
          </a:p>
        </p:txBody>
      </p:sp>
      <p:sp>
        <p:nvSpPr>
          <p:cNvPr id="12" name="Text 9"/>
          <p:cNvSpPr/>
          <p:nvPr/>
        </p:nvSpPr>
        <p:spPr>
          <a:xfrm>
            <a:off x="999530" y="3125272"/>
            <a:ext cx="7144941" cy="199311"/>
          </a:xfrm>
          <a:prstGeom prst="rect">
            <a:avLst/>
          </a:prstGeom>
          <a:noFill/>
        </p:spPr>
        <p:txBody>
          <a:bodyPr wrap="non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Analyze extensive Indian State Assembly election data spanning from 2009 to 2021.</a:t>
            </a:r>
            <a:endParaRPr lang="en-US" sz="1150" dirty="0"/>
          </a:p>
        </p:txBody>
      </p:sp>
      <p:sp>
        <p:nvSpPr>
          <p:cNvPr id="13" name="Shape 10"/>
          <p:cNvSpPr/>
          <p:nvPr/>
        </p:nvSpPr>
        <p:spPr>
          <a:xfrm>
            <a:off x="837724" y="3808928"/>
            <a:ext cx="7468553" cy="1004768"/>
          </a:xfrm>
          <a:prstGeom prst="roundRect">
            <a:avLst>
              <a:gd name="adj" fmla="val 7280"/>
            </a:avLst>
          </a:prstGeom>
          <a:solidFill>
            <a:srgbClr val="112836"/>
          </a:solidFill>
        </p:spPr>
      </p:sp>
      <p:sp>
        <p:nvSpPr>
          <p:cNvPr id="14" name="Shape 11"/>
          <p:cNvSpPr/>
          <p:nvPr/>
        </p:nvSpPr>
        <p:spPr>
          <a:xfrm>
            <a:off x="837724" y="3793688"/>
            <a:ext cx="7468553" cy="60960"/>
          </a:xfrm>
          <a:prstGeom prst="roundRect">
            <a:avLst>
              <a:gd name="adj" fmla="val 36078"/>
            </a:avLst>
          </a:prstGeom>
          <a:solidFill>
            <a:srgbClr val="0A988B"/>
          </a:solidFill>
        </p:spPr>
      </p:sp>
      <p:sp>
        <p:nvSpPr>
          <p:cNvPr id="15" name="Shape 12"/>
          <p:cNvSpPr/>
          <p:nvPr/>
        </p:nvSpPr>
        <p:spPr>
          <a:xfrm>
            <a:off x="4352092" y="3589020"/>
            <a:ext cx="439817" cy="439817"/>
          </a:xfrm>
          <a:prstGeom prst="roundRect">
            <a:avLst>
              <a:gd name="adj" fmla="val 207905"/>
            </a:avLst>
          </a:prstGeom>
          <a:solidFill>
            <a:srgbClr val="0A988B"/>
          </a:solidFill>
        </p:spPr>
      </p:sp>
      <p:sp>
        <p:nvSpPr>
          <p:cNvPr id="16" name="Text 13"/>
          <p:cNvSpPr/>
          <p:nvPr/>
        </p:nvSpPr>
        <p:spPr>
          <a:xfrm>
            <a:off x="4484013" y="3698915"/>
            <a:ext cx="175855" cy="219908"/>
          </a:xfrm>
          <a:prstGeom prst="rect">
            <a:avLst/>
          </a:prstGeom>
          <a:noFill/>
        </p:spPr>
        <p:txBody>
          <a:bodyPr wrap="none" lIns="0" tIns="0" rIns="0" bIns="0" rtlCol="0" anchor="t"/>
          <a:lstStyle/>
          <a:p>
            <a:pPr marL="0" indent="0" algn="l">
              <a:lnSpc>
                <a:spcPts val="1850"/>
              </a:lnSpc>
              <a:buNone/>
            </a:pPr>
            <a:r>
              <a:rPr lang="en-US" sz="1350" dirty="0">
                <a:solidFill>
                  <a:srgbClr val="FFFFFF"/>
                </a:solidFill>
                <a:latin typeface="Unbounded" pitchFamily="34" charset="0"/>
                <a:ea typeface="Unbounded" pitchFamily="34" charset="-122"/>
                <a:cs typeface="Unbounded" pitchFamily="34" charset="-120"/>
              </a:rPr>
              <a:t>2</a:t>
            </a:r>
            <a:endParaRPr lang="en-US" sz="1350" dirty="0"/>
          </a:p>
        </p:txBody>
      </p:sp>
      <p:sp>
        <p:nvSpPr>
          <p:cNvPr id="17" name="Text 14"/>
          <p:cNvSpPr/>
          <p:nvPr/>
        </p:nvSpPr>
        <p:spPr>
          <a:xfrm>
            <a:off x="999530" y="4175403"/>
            <a:ext cx="1947505" cy="215622"/>
          </a:xfrm>
          <a:prstGeom prst="rect">
            <a:avLst/>
          </a:prstGeom>
          <a:noFill/>
        </p:spPr>
        <p:txBody>
          <a:bodyPr wrap="none" lIns="0" tIns="0" rIns="0" bIns="0" rtlCol="0" anchor="t"/>
          <a:lstStyle/>
          <a:p>
            <a:pPr marL="0" indent="0" algn="l">
              <a:lnSpc>
                <a:spcPts val="1650"/>
              </a:lnSpc>
              <a:buNone/>
            </a:pPr>
            <a:r>
              <a:rPr lang="en-US" sz="1350" dirty="0">
                <a:solidFill>
                  <a:srgbClr val="CAD6DE"/>
                </a:solidFill>
                <a:latin typeface="Unbounded" pitchFamily="34" charset="0"/>
                <a:ea typeface="Unbounded" pitchFamily="34" charset="-122"/>
                <a:cs typeface="Unbounded" pitchFamily="34" charset="-120"/>
              </a:rPr>
              <a:t>Identify Key Trends</a:t>
            </a:r>
            <a:endParaRPr lang="en-US" sz="1350" dirty="0"/>
          </a:p>
        </p:txBody>
      </p:sp>
      <p:sp>
        <p:nvSpPr>
          <p:cNvPr id="18" name="Text 15"/>
          <p:cNvSpPr/>
          <p:nvPr/>
        </p:nvSpPr>
        <p:spPr>
          <a:xfrm>
            <a:off x="999530" y="4452580"/>
            <a:ext cx="7144941" cy="199311"/>
          </a:xfrm>
          <a:prstGeom prst="rect">
            <a:avLst/>
          </a:prstGeom>
          <a:noFill/>
        </p:spPr>
        <p:txBody>
          <a:bodyPr wrap="non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Pinpoint overarching electoral trends and assess the competitiveness of various constituencies.</a:t>
            </a:r>
            <a:endParaRPr lang="en-US" sz="1150" dirty="0"/>
          </a:p>
        </p:txBody>
      </p:sp>
      <p:sp>
        <p:nvSpPr>
          <p:cNvPr id="19" name="Shape 16"/>
          <p:cNvSpPr/>
          <p:nvPr/>
        </p:nvSpPr>
        <p:spPr>
          <a:xfrm>
            <a:off x="837724" y="5136237"/>
            <a:ext cx="7468553" cy="1004768"/>
          </a:xfrm>
          <a:prstGeom prst="roundRect">
            <a:avLst>
              <a:gd name="adj" fmla="val 7280"/>
            </a:avLst>
          </a:prstGeom>
          <a:solidFill>
            <a:srgbClr val="112836"/>
          </a:solidFill>
        </p:spPr>
      </p:sp>
      <p:sp>
        <p:nvSpPr>
          <p:cNvPr id="20" name="Shape 17"/>
          <p:cNvSpPr/>
          <p:nvPr/>
        </p:nvSpPr>
        <p:spPr>
          <a:xfrm>
            <a:off x="837724" y="5120997"/>
            <a:ext cx="7468553" cy="60960"/>
          </a:xfrm>
          <a:prstGeom prst="roundRect">
            <a:avLst>
              <a:gd name="adj" fmla="val 36078"/>
            </a:avLst>
          </a:prstGeom>
          <a:solidFill>
            <a:srgbClr val="0A988B"/>
          </a:solidFill>
        </p:spPr>
      </p:sp>
      <p:sp>
        <p:nvSpPr>
          <p:cNvPr id="21" name="Shape 18"/>
          <p:cNvSpPr/>
          <p:nvPr/>
        </p:nvSpPr>
        <p:spPr>
          <a:xfrm>
            <a:off x="4352092" y="4916329"/>
            <a:ext cx="439817" cy="439817"/>
          </a:xfrm>
          <a:prstGeom prst="roundRect">
            <a:avLst>
              <a:gd name="adj" fmla="val 207905"/>
            </a:avLst>
          </a:prstGeom>
          <a:solidFill>
            <a:srgbClr val="0A988B"/>
          </a:solidFill>
        </p:spPr>
      </p:sp>
      <p:sp>
        <p:nvSpPr>
          <p:cNvPr id="22" name="Text 19"/>
          <p:cNvSpPr/>
          <p:nvPr/>
        </p:nvSpPr>
        <p:spPr>
          <a:xfrm>
            <a:off x="4484013" y="5026223"/>
            <a:ext cx="175855" cy="219908"/>
          </a:xfrm>
          <a:prstGeom prst="rect">
            <a:avLst/>
          </a:prstGeom>
          <a:noFill/>
        </p:spPr>
        <p:txBody>
          <a:bodyPr wrap="none" lIns="0" tIns="0" rIns="0" bIns="0" rtlCol="0" anchor="t"/>
          <a:lstStyle/>
          <a:p>
            <a:pPr marL="0" indent="0" algn="l">
              <a:lnSpc>
                <a:spcPts val="1850"/>
              </a:lnSpc>
              <a:buNone/>
            </a:pPr>
            <a:r>
              <a:rPr lang="en-US" sz="1350" dirty="0">
                <a:solidFill>
                  <a:srgbClr val="FFFFFF"/>
                </a:solidFill>
                <a:latin typeface="Unbounded" pitchFamily="34" charset="0"/>
                <a:ea typeface="Unbounded" pitchFamily="34" charset="-122"/>
                <a:cs typeface="Unbounded" pitchFamily="34" charset="-120"/>
              </a:rPr>
              <a:t>3</a:t>
            </a:r>
            <a:endParaRPr lang="en-US" sz="1350" dirty="0"/>
          </a:p>
        </p:txBody>
      </p:sp>
      <p:sp>
        <p:nvSpPr>
          <p:cNvPr id="23" name="Text 20"/>
          <p:cNvSpPr/>
          <p:nvPr/>
        </p:nvSpPr>
        <p:spPr>
          <a:xfrm>
            <a:off x="999530" y="5502712"/>
            <a:ext cx="2307788" cy="215622"/>
          </a:xfrm>
          <a:prstGeom prst="rect">
            <a:avLst/>
          </a:prstGeom>
          <a:noFill/>
        </p:spPr>
        <p:txBody>
          <a:bodyPr wrap="none" lIns="0" tIns="0" rIns="0" bIns="0" rtlCol="0" anchor="t"/>
          <a:lstStyle/>
          <a:p>
            <a:pPr marL="0" indent="0" algn="l">
              <a:lnSpc>
                <a:spcPts val="1650"/>
              </a:lnSpc>
              <a:buNone/>
            </a:pPr>
            <a:r>
              <a:rPr lang="en-US" sz="1350" dirty="0">
                <a:solidFill>
                  <a:srgbClr val="CAD6DE"/>
                </a:solidFill>
                <a:latin typeface="Unbounded" pitchFamily="34" charset="0"/>
                <a:ea typeface="Unbounded" pitchFamily="34" charset="-122"/>
                <a:cs typeface="Unbounded" pitchFamily="34" charset="-120"/>
              </a:rPr>
              <a:t>Evaluate Performance</a:t>
            </a:r>
            <a:endParaRPr lang="en-US" sz="1350" dirty="0"/>
          </a:p>
        </p:txBody>
      </p:sp>
      <p:sp>
        <p:nvSpPr>
          <p:cNvPr id="24" name="Text 21"/>
          <p:cNvSpPr/>
          <p:nvPr/>
        </p:nvSpPr>
        <p:spPr>
          <a:xfrm>
            <a:off x="999530" y="5779889"/>
            <a:ext cx="7144941" cy="199311"/>
          </a:xfrm>
          <a:prstGeom prst="rect">
            <a:avLst/>
          </a:prstGeom>
          <a:noFill/>
        </p:spPr>
        <p:txBody>
          <a:bodyPr wrap="non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Conduct in-depth studies on the performance of political parties and individual candidates over time.</a:t>
            </a:r>
            <a:endParaRPr lang="en-US" sz="1150" dirty="0"/>
          </a:p>
        </p:txBody>
      </p:sp>
      <p:sp>
        <p:nvSpPr>
          <p:cNvPr id="25" name="Shape 22"/>
          <p:cNvSpPr/>
          <p:nvPr/>
        </p:nvSpPr>
        <p:spPr>
          <a:xfrm>
            <a:off x="837724" y="6463546"/>
            <a:ext cx="7468553" cy="1004768"/>
          </a:xfrm>
          <a:prstGeom prst="roundRect">
            <a:avLst>
              <a:gd name="adj" fmla="val 7280"/>
            </a:avLst>
          </a:prstGeom>
          <a:solidFill>
            <a:srgbClr val="112836"/>
          </a:solidFill>
        </p:spPr>
      </p:sp>
      <p:sp>
        <p:nvSpPr>
          <p:cNvPr id="26" name="Shape 23"/>
          <p:cNvSpPr/>
          <p:nvPr/>
        </p:nvSpPr>
        <p:spPr>
          <a:xfrm>
            <a:off x="837724" y="6448306"/>
            <a:ext cx="7468553" cy="60960"/>
          </a:xfrm>
          <a:prstGeom prst="roundRect">
            <a:avLst>
              <a:gd name="adj" fmla="val 36078"/>
            </a:avLst>
          </a:prstGeom>
          <a:solidFill>
            <a:srgbClr val="0A988B"/>
          </a:solidFill>
        </p:spPr>
      </p:sp>
      <p:sp>
        <p:nvSpPr>
          <p:cNvPr id="27" name="Shape 24"/>
          <p:cNvSpPr/>
          <p:nvPr/>
        </p:nvSpPr>
        <p:spPr>
          <a:xfrm>
            <a:off x="4352092" y="6243638"/>
            <a:ext cx="439817" cy="439817"/>
          </a:xfrm>
          <a:prstGeom prst="roundRect">
            <a:avLst>
              <a:gd name="adj" fmla="val 207905"/>
            </a:avLst>
          </a:prstGeom>
          <a:solidFill>
            <a:srgbClr val="0A988B"/>
          </a:solidFill>
        </p:spPr>
      </p:sp>
      <p:sp>
        <p:nvSpPr>
          <p:cNvPr id="28" name="Text 25"/>
          <p:cNvSpPr/>
          <p:nvPr/>
        </p:nvSpPr>
        <p:spPr>
          <a:xfrm>
            <a:off x="4484013" y="6353532"/>
            <a:ext cx="175855" cy="219908"/>
          </a:xfrm>
          <a:prstGeom prst="rect">
            <a:avLst/>
          </a:prstGeom>
          <a:noFill/>
        </p:spPr>
        <p:txBody>
          <a:bodyPr wrap="none" lIns="0" tIns="0" rIns="0" bIns="0" rtlCol="0" anchor="t"/>
          <a:lstStyle/>
          <a:p>
            <a:pPr marL="0" indent="0" algn="l">
              <a:lnSpc>
                <a:spcPts val="1850"/>
              </a:lnSpc>
              <a:buNone/>
            </a:pPr>
            <a:r>
              <a:rPr lang="en-US" sz="1350" dirty="0">
                <a:solidFill>
                  <a:srgbClr val="FFFFFF"/>
                </a:solidFill>
                <a:latin typeface="Unbounded" pitchFamily="34" charset="0"/>
                <a:ea typeface="Unbounded" pitchFamily="34" charset="-122"/>
                <a:cs typeface="Unbounded" pitchFamily="34" charset="-120"/>
              </a:rPr>
              <a:t>4</a:t>
            </a:r>
            <a:endParaRPr lang="en-US" sz="1350" dirty="0"/>
          </a:p>
        </p:txBody>
      </p:sp>
      <p:sp>
        <p:nvSpPr>
          <p:cNvPr id="29" name="Text 26"/>
          <p:cNvSpPr/>
          <p:nvPr/>
        </p:nvSpPr>
        <p:spPr>
          <a:xfrm>
            <a:off x="999530" y="6830020"/>
            <a:ext cx="2746415" cy="215622"/>
          </a:xfrm>
          <a:prstGeom prst="rect">
            <a:avLst/>
          </a:prstGeom>
          <a:noFill/>
        </p:spPr>
        <p:txBody>
          <a:bodyPr wrap="none" lIns="0" tIns="0" rIns="0" bIns="0" rtlCol="0" anchor="t"/>
          <a:lstStyle/>
          <a:p>
            <a:pPr marL="0" indent="0" algn="l">
              <a:lnSpc>
                <a:spcPts val="1650"/>
              </a:lnSpc>
              <a:buNone/>
            </a:pPr>
            <a:r>
              <a:rPr lang="en-US" sz="1350" dirty="0">
                <a:solidFill>
                  <a:srgbClr val="CAD6DE"/>
                </a:solidFill>
                <a:latin typeface="Unbounded" pitchFamily="34" charset="0"/>
                <a:ea typeface="Unbounded" pitchFamily="34" charset="-122"/>
                <a:cs typeface="Unbounded" pitchFamily="34" charset="-120"/>
              </a:rPr>
              <a:t>Support Informed Analysis</a:t>
            </a:r>
            <a:endParaRPr lang="en-US" sz="1350" dirty="0"/>
          </a:p>
        </p:txBody>
      </p:sp>
      <p:sp>
        <p:nvSpPr>
          <p:cNvPr id="30" name="Text 27"/>
          <p:cNvSpPr/>
          <p:nvPr/>
        </p:nvSpPr>
        <p:spPr>
          <a:xfrm>
            <a:off x="999530" y="7107198"/>
            <a:ext cx="7144941" cy="199311"/>
          </a:xfrm>
          <a:prstGeom prst="rect">
            <a:avLst/>
          </a:prstGeom>
          <a:noFill/>
        </p:spPr>
        <p:txBody>
          <a:bodyPr wrap="non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Provide a robust foundation for data-driven media narratives and comprehensive political analyses.</a:t>
            </a:r>
            <a:endParaRPr lang="en-US" sz="11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7723" y="663807"/>
            <a:ext cx="2864482" cy="585516"/>
          </a:xfrm>
          <a:prstGeom prst="roundRect">
            <a:avLst>
              <a:gd name="adj" fmla="val 6388"/>
            </a:avLst>
          </a:prstGeom>
          <a:solidFill>
            <a:srgbClr val="054842"/>
          </a:solidFill>
        </p:spPr>
      </p:sp>
      <p:sp>
        <p:nvSpPr>
          <p:cNvPr id="3" name="Text 1"/>
          <p:cNvSpPr/>
          <p:nvPr/>
        </p:nvSpPr>
        <p:spPr>
          <a:xfrm>
            <a:off x="963335" y="918567"/>
            <a:ext cx="677347" cy="268010"/>
          </a:xfrm>
          <a:prstGeom prst="rect">
            <a:avLst/>
          </a:prstGeom>
          <a:noFill/>
        </p:spPr>
        <p:txBody>
          <a:bodyPr wrap="none" lIns="0" tIns="0" rIns="0" bIns="0" rtlCol="0" anchor="t"/>
          <a:lstStyle/>
          <a:p>
            <a:pPr marL="571500" indent="-571500" algn="l">
              <a:lnSpc>
                <a:spcPts val="2100"/>
              </a:lnSpc>
              <a:buFont typeface="Wingdings" panose="05000000000000000000" pitchFamily="2" charset="2"/>
              <a:buChar char="Ø"/>
            </a:pPr>
            <a:r>
              <a:rPr lang="en-US" sz="3600" dirty="0">
                <a:solidFill>
                  <a:srgbClr val="CAD6DE"/>
                </a:solidFill>
                <a:latin typeface="Cabin" panose="020B0604020202020204" charset="0"/>
                <a:ea typeface="Cabin" pitchFamily="34" charset="-122"/>
                <a:cs typeface="Cabin" pitchFamily="34" charset="-120"/>
              </a:rPr>
              <a:t>DATASET</a:t>
            </a:r>
            <a:endParaRPr lang="en-US" sz="1300" dirty="0">
              <a:latin typeface="Cabin" panose="020B0604020202020204" charset="0"/>
            </a:endParaRPr>
          </a:p>
        </p:txBody>
      </p:sp>
      <p:sp>
        <p:nvSpPr>
          <p:cNvPr id="4" name="Text 2"/>
          <p:cNvSpPr/>
          <p:nvPr/>
        </p:nvSpPr>
        <p:spPr>
          <a:xfrm>
            <a:off x="837724" y="1333024"/>
            <a:ext cx="7275314" cy="492681"/>
          </a:xfrm>
          <a:prstGeom prst="rect">
            <a:avLst/>
          </a:prstGeom>
          <a:noFill/>
        </p:spPr>
        <p:txBody>
          <a:bodyPr wrap="none" lIns="0" tIns="0" rIns="0" bIns="0" rtlCol="0" anchor="t"/>
          <a:lstStyle/>
          <a:p>
            <a:pPr marL="0" indent="0" algn="l">
              <a:lnSpc>
                <a:spcPts val="3850"/>
              </a:lnSpc>
              <a:buNone/>
            </a:pPr>
            <a:r>
              <a:rPr lang="en-US" sz="3100" dirty="0">
                <a:solidFill>
                  <a:srgbClr val="FFFFFF"/>
                </a:solidFill>
                <a:latin typeface="Unbounded" pitchFamily="34" charset="0"/>
                <a:ea typeface="Unbounded" pitchFamily="34" charset="-122"/>
                <a:cs typeface="Unbounded" pitchFamily="34" charset="-120"/>
              </a:rPr>
              <a:t>A Deep Dive into Electoral Data</a:t>
            </a:r>
            <a:endParaRPr lang="en-US" sz="3100" dirty="0"/>
          </a:p>
        </p:txBody>
      </p:sp>
      <p:sp>
        <p:nvSpPr>
          <p:cNvPr id="5" name="Text 3"/>
          <p:cNvSpPr/>
          <p:nvPr/>
        </p:nvSpPr>
        <p:spPr>
          <a:xfrm>
            <a:off x="837724" y="2139791"/>
            <a:ext cx="12954952"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Our analysis draws from a rich dataset encompassing Indian State Assembly election results, providing a granular view of electoral activities. This comprehensive collection forms the backbone of ElectViz's analytical capabilities.</a:t>
            </a:r>
            <a:endParaRPr lang="en-US" sz="1600" dirty="0"/>
          </a:p>
        </p:txBody>
      </p:sp>
      <p:sp>
        <p:nvSpPr>
          <p:cNvPr id="6" name="Text 4"/>
          <p:cNvSpPr/>
          <p:nvPr/>
        </p:nvSpPr>
        <p:spPr>
          <a:xfrm>
            <a:off x="837724" y="3233976"/>
            <a:ext cx="6221968" cy="3016203"/>
          </a:xfrm>
          <a:prstGeom prst="rect">
            <a:avLst/>
          </a:prstGeom>
          <a:noFill/>
        </p:spPr>
        <p:txBody>
          <a:bodyPr wrap="square" lIns="0" tIns="0" rIns="0" bIns="0" rtlCol="0" anchor="t"/>
          <a:lstStyle/>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Scope:</a:t>
            </a:r>
            <a:r>
              <a:rPr lang="en-US" sz="1600" dirty="0">
                <a:solidFill>
                  <a:srgbClr val="CAD6DE"/>
                </a:solidFill>
                <a:latin typeface="Cabin" pitchFamily="34" charset="0"/>
                <a:ea typeface="Cabin" pitchFamily="34" charset="-122"/>
                <a:cs typeface="Cabin" pitchFamily="34" charset="-120"/>
              </a:rPr>
              <a:t> Indian State Assembly election data.</a:t>
            </a:r>
            <a:endParaRPr lang="en-US" sz="1600" dirty="0"/>
          </a:p>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Volume:</a:t>
            </a:r>
            <a:r>
              <a:rPr lang="en-US" sz="1600" dirty="0">
                <a:solidFill>
                  <a:srgbClr val="CAD6DE"/>
                </a:solidFill>
                <a:latin typeface="Cabin" pitchFamily="34" charset="0"/>
                <a:ea typeface="Cabin" pitchFamily="34" charset="-122"/>
                <a:cs typeface="Cabin" pitchFamily="34" charset="-120"/>
              </a:rPr>
              <a:t> Over 6,000 individual records, ensuring a broad analytical base.</a:t>
            </a:r>
            <a:endParaRPr lang="en-US" sz="1600" dirty="0"/>
          </a:p>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Structure:</a:t>
            </a:r>
            <a:r>
              <a:rPr lang="en-US" sz="1600" dirty="0">
                <a:solidFill>
                  <a:srgbClr val="CAD6DE"/>
                </a:solidFill>
                <a:latin typeface="Cabin" pitchFamily="34" charset="0"/>
                <a:ea typeface="Cabin" pitchFamily="34" charset="-122"/>
                <a:cs typeface="Cabin" pitchFamily="34" charset="-120"/>
              </a:rPr>
              <a:t> Each record contains 11 structured columns of critical electoral information.</a:t>
            </a:r>
            <a:endParaRPr lang="en-US" sz="1600" dirty="0"/>
          </a:p>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Key Variables:</a:t>
            </a:r>
            <a:r>
              <a:rPr lang="en-US" sz="1600" dirty="0">
                <a:solidFill>
                  <a:srgbClr val="CAD6DE"/>
                </a:solidFill>
                <a:latin typeface="Cabin" pitchFamily="34" charset="0"/>
                <a:ea typeface="Cabin" pitchFamily="34" charset="-122"/>
                <a:cs typeface="Cabin" pitchFamily="34" charset="-120"/>
              </a:rPr>
              <a:t> Includes data on candidates, political parties, vote counts, victory margins, and relevant demographics.</a:t>
            </a:r>
            <a:endParaRPr lang="en-US" sz="1600" dirty="0"/>
          </a:p>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Source &amp; Preparation:</a:t>
            </a:r>
            <a:r>
              <a:rPr lang="en-US" sz="1600" dirty="0">
                <a:solidFill>
                  <a:srgbClr val="CAD6DE"/>
                </a:solidFill>
                <a:latin typeface="Cabin" pitchFamily="34" charset="0"/>
                <a:ea typeface="Cabin" pitchFamily="34" charset="-122"/>
                <a:cs typeface="Cabin" pitchFamily="34" charset="-120"/>
              </a:rPr>
              <a:t> Data meticulously sourced and thoroughly cleaned using Power Query to ensure accuracy and consistency.</a:t>
            </a:r>
            <a:endParaRPr lang="en-US" sz="1600" dirty="0"/>
          </a:p>
        </p:txBody>
      </p:sp>
      <p:pic>
        <p:nvPicPr>
          <p:cNvPr id="7" name="Image 0" descr="preencoded.png"/>
          <p:cNvPicPr>
            <a:picLocks noChangeAspect="1"/>
          </p:cNvPicPr>
          <p:nvPr/>
        </p:nvPicPr>
        <p:blipFill>
          <a:blip r:embed="rId3"/>
          <a:stretch>
            <a:fillRect/>
          </a:stretch>
        </p:blipFill>
        <p:spPr>
          <a:xfrm>
            <a:off x="7578328" y="3281124"/>
            <a:ext cx="6221968" cy="3353276"/>
          </a:xfrm>
          <a:prstGeom prst="rect">
            <a:avLst/>
          </a:prstGeom>
        </p:spPr>
      </p:pic>
      <p:sp>
        <p:nvSpPr>
          <p:cNvPr id="8" name="Text 5"/>
          <p:cNvSpPr/>
          <p:nvPr/>
        </p:nvSpPr>
        <p:spPr>
          <a:xfrm>
            <a:off x="837724" y="6813583"/>
            <a:ext cx="12954952" cy="268010"/>
          </a:xfrm>
          <a:prstGeom prst="rect">
            <a:avLst/>
          </a:prstGeom>
          <a:noFill/>
        </p:spPr>
        <p:txBody>
          <a:bodyPr wrap="none" lIns="0" tIns="0" rIns="0" bIns="0" rtlCol="0" anchor="t"/>
          <a:lstStyle/>
          <a:p>
            <a:pPr marL="0" indent="0" algn="l">
              <a:lnSpc>
                <a:spcPts val="2100"/>
              </a:lnSpc>
              <a:buNone/>
            </a:pPr>
            <a:r>
              <a:rPr lang="en-US" sz="1300" i="1" dirty="0">
                <a:solidFill>
                  <a:srgbClr val="CAD6DE"/>
                </a:solidFill>
                <a:latin typeface="Cabin" pitchFamily="34" charset="0"/>
                <a:ea typeface="Cabin" pitchFamily="34" charset="-122"/>
                <a:cs typeface="Cabin" pitchFamily="34" charset="-120"/>
              </a:rPr>
              <a:t>The dataset provides a robust foundation for understanding the intricate dynamics of Indian state elections.</a:t>
            </a:r>
            <a:endParaRPr lang="en-US" sz="1300" dirty="0"/>
          </a:p>
        </p:txBody>
      </p:sp>
      <p:pic>
        <p:nvPicPr>
          <p:cNvPr id="9" name="Picture 8"/>
          <p:cNvPicPr>
            <a:picLocks noChangeAspect="1"/>
          </p:cNvPicPr>
          <p:nvPr/>
        </p:nvPicPr>
        <p:blipFill>
          <a:blip r:embed="rId4"/>
          <a:stretch>
            <a:fillRect/>
          </a:stretch>
        </p:blipFill>
        <p:spPr>
          <a:xfrm>
            <a:off x="12853670" y="7750810"/>
            <a:ext cx="1654810" cy="47879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0">
            <a:extLst>
              <a:ext uri="{FF2B5EF4-FFF2-40B4-BE49-F238E27FC236}">
                <a16:creationId xmlns:a16="http://schemas.microsoft.com/office/drawing/2014/main" id="{B43134DB-3DAF-4E78-A37D-EB001EDCC2D7}"/>
              </a:ext>
            </a:extLst>
          </p:cNvPr>
          <p:cNvSpPr/>
          <p:nvPr/>
        </p:nvSpPr>
        <p:spPr>
          <a:xfrm>
            <a:off x="331885" y="291830"/>
            <a:ext cx="4269298" cy="585516"/>
          </a:xfrm>
          <a:prstGeom prst="roundRect">
            <a:avLst>
              <a:gd name="adj" fmla="val 6388"/>
            </a:avLst>
          </a:prstGeom>
          <a:solidFill>
            <a:srgbClr val="054842"/>
          </a:solidFill>
        </p:spPr>
        <p:txBody>
          <a:bodyPr/>
          <a:lstStyle/>
          <a:p>
            <a:pPr marL="285750" indent="-285750">
              <a:buFont typeface="Wingdings" panose="05000000000000000000" pitchFamily="2" charset="2"/>
              <a:buChar char="Ø"/>
            </a:pPr>
            <a:r>
              <a:rPr lang="en-US" sz="3200" dirty="0">
                <a:solidFill>
                  <a:schemeClr val="bg1"/>
                </a:solidFill>
              </a:rPr>
              <a:t>Dashboard Overview:-</a:t>
            </a:r>
            <a:endParaRPr lang="en-IN" sz="3200" dirty="0">
              <a:solidFill>
                <a:schemeClr val="bg1"/>
              </a:solidFill>
            </a:endParaRPr>
          </a:p>
        </p:txBody>
      </p:sp>
      <p:pic>
        <p:nvPicPr>
          <p:cNvPr id="5" name="Picture 3">
            <a:extLst>
              <a:ext uri="{FF2B5EF4-FFF2-40B4-BE49-F238E27FC236}">
                <a16:creationId xmlns:a16="http://schemas.microsoft.com/office/drawing/2014/main" id="{545F032D-99E3-40F6-B153-27E03F9972F9}"/>
              </a:ext>
            </a:extLst>
          </p:cNvPr>
          <p:cNvPicPr>
            <a:picLocks noChangeAspect="1" noChangeArrowheads="1"/>
          </p:cNvPicPr>
          <p:nvPr/>
        </p:nvPicPr>
        <p:blipFill>
          <a:blip r:embed="rId2"/>
          <a:srcRect/>
          <a:stretch>
            <a:fillRect/>
          </a:stretch>
        </p:blipFill>
        <p:spPr bwMode="auto">
          <a:xfrm>
            <a:off x="6837375" y="1493035"/>
            <a:ext cx="5993147" cy="3122818"/>
          </a:xfrm>
          <a:prstGeom prst="rect">
            <a:avLst/>
          </a:prstGeom>
          <a:noFill/>
          <a:ln w="9525">
            <a:noFill/>
            <a:miter lim="800000"/>
            <a:headEnd/>
            <a:tailEnd/>
          </a:ln>
          <a:effectLst/>
        </p:spPr>
      </p:pic>
      <p:pic>
        <p:nvPicPr>
          <p:cNvPr id="6" name="Picture 4">
            <a:extLst>
              <a:ext uri="{FF2B5EF4-FFF2-40B4-BE49-F238E27FC236}">
                <a16:creationId xmlns:a16="http://schemas.microsoft.com/office/drawing/2014/main" id="{D920F72B-F9D7-40C7-A6DD-F124A80BDFC8}"/>
              </a:ext>
            </a:extLst>
          </p:cNvPr>
          <p:cNvPicPr>
            <a:picLocks noChangeAspect="1" noChangeArrowheads="1"/>
          </p:cNvPicPr>
          <p:nvPr/>
        </p:nvPicPr>
        <p:blipFill>
          <a:blip r:embed="rId3"/>
          <a:srcRect/>
          <a:stretch>
            <a:fillRect/>
          </a:stretch>
        </p:blipFill>
        <p:spPr bwMode="auto">
          <a:xfrm>
            <a:off x="733573" y="4758822"/>
            <a:ext cx="5791026" cy="3225800"/>
          </a:xfrm>
          <a:prstGeom prst="rect">
            <a:avLst/>
          </a:prstGeom>
          <a:noFill/>
          <a:ln w="9525">
            <a:noFill/>
            <a:miter lim="800000"/>
            <a:headEnd/>
            <a:tailEnd/>
          </a:ln>
          <a:effectLst/>
        </p:spPr>
      </p:pic>
      <p:pic>
        <p:nvPicPr>
          <p:cNvPr id="7" name="Picture 5">
            <a:extLst>
              <a:ext uri="{FF2B5EF4-FFF2-40B4-BE49-F238E27FC236}">
                <a16:creationId xmlns:a16="http://schemas.microsoft.com/office/drawing/2014/main" id="{105F4DEC-304F-4DD1-A907-F894644FF7F4}"/>
              </a:ext>
            </a:extLst>
          </p:cNvPr>
          <p:cNvPicPr>
            <a:picLocks noChangeAspect="1" noChangeArrowheads="1"/>
          </p:cNvPicPr>
          <p:nvPr/>
        </p:nvPicPr>
        <p:blipFill>
          <a:blip r:embed="rId4"/>
          <a:srcRect/>
          <a:stretch>
            <a:fillRect/>
          </a:stretch>
        </p:blipFill>
        <p:spPr bwMode="auto">
          <a:xfrm>
            <a:off x="6837375" y="4774130"/>
            <a:ext cx="6058241" cy="3277670"/>
          </a:xfrm>
          <a:prstGeom prst="rect">
            <a:avLst/>
          </a:prstGeom>
          <a:noFill/>
          <a:ln w="9525">
            <a:noFill/>
            <a:miter lim="800000"/>
            <a:headEnd/>
            <a:tailEnd/>
          </a:ln>
          <a:effectLst/>
        </p:spPr>
      </p:pic>
      <p:pic>
        <p:nvPicPr>
          <p:cNvPr id="8" name="Picture 3">
            <a:extLst>
              <a:ext uri="{FF2B5EF4-FFF2-40B4-BE49-F238E27FC236}">
                <a16:creationId xmlns:a16="http://schemas.microsoft.com/office/drawing/2014/main" id="{AE45A80B-C960-40EB-AD36-F81F32558384}"/>
              </a:ext>
            </a:extLst>
          </p:cNvPr>
          <p:cNvPicPr>
            <a:picLocks noChangeAspect="1" noChangeArrowheads="1"/>
          </p:cNvPicPr>
          <p:nvPr/>
        </p:nvPicPr>
        <p:blipFill>
          <a:blip r:embed="rId5"/>
          <a:srcRect/>
          <a:stretch>
            <a:fillRect/>
          </a:stretch>
        </p:blipFill>
        <p:spPr bwMode="auto">
          <a:xfrm>
            <a:off x="733573" y="1504742"/>
            <a:ext cx="5791026" cy="3114592"/>
          </a:xfrm>
          <a:prstGeom prst="rect">
            <a:avLst/>
          </a:prstGeom>
          <a:noFill/>
          <a:ln w="9525">
            <a:noFill/>
            <a:miter lim="800000"/>
            <a:headEnd/>
            <a:tailEnd/>
          </a:ln>
          <a:effectLst/>
        </p:spPr>
      </p:pic>
      <p:sp>
        <p:nvSpPr>
          <p:cNvPr id="9" name="Shape 9">
            <a:extLst>
              <a:ext uri="{FF2B5EF4-FFF2-40B4-BE49-F238E27FC236}">
                <a16:creationId xmlns:a16="http://schemas.microsoft.com/office/drawing/2014/main" id="{6CDBF068-8179-4E15-8FC2-47F1D78338BA}"/>
              </a:ext>
            </a:extLst>
          </p:cNvPr>
          <p:cNvSpPr/>
          <p:nvPr/>
        </p:nvSpPr>
        <p:spPr>
          <a:xfrm>
            <a:off x="486383" y="4666218"/>
            <a:ext cx="12687786" cy="45719"/>
          </a:xfrm>
          <a:prstGeom prst="rect">
            <a:avLst/>
          </a:prstGeom>
          <a:solidFill>
            <a:srgbClr val="0A988B"/>
          </a:solidFill>
        </p:spPr>
      </p:sp>
      <p:sp>
        <p:nvSpPr>
          <p:cNvPr id="10" name="Shape 9">
            <a:extLst>
              <a:ext uri="{FF2B5EF4-FFF2-40B4-BE49-F238E27FC236}">
                <a16:creationId xmlns:a16="http://schemas.microsoft.com/office/drawing/2014/main" id="{5A02F066-3CE4-4123-BC9D-F2EF82845C92}"/>
              </a:ext>
            </a:extLst>
          </p:cNvPr>
          <p:cNvSpPr/>
          <p:nvPr/>
        </p:nvSpPr>
        <p:spPr>
          <a:xfrm rot="5400000">
            <a:off x="3435192" y="4715971"/>
            <a:ext cx="6491587" cy="45719"/>
          </a:xfrm>
          <a:prstGeom prst="rect">
            <a:avLst/>
          </a:prstGeom>
          <a:solidFill>
            <a:srgbClr val="0A988B"/>
          </a:solidFill>
        </p:spPr>
      </p:sp>
      <p:sp>
        <p:nvSpPr>
          <p:cNvPr id="11" name="Rectangle 10">
            <a:extLst>
              <a:ext uri="{FF2B5EF4-FFF2-40B4-BE49-F238E27FC236}">
                <a16:creationId xmlns:a16="http://schemas.microsoft.com/office/drawing/2014/main" id="{F9FFD873-E57D-4682-AC5C-F6180B8CB1D2}"/>
              </a:ext>
            </a:extLst>
          </p:cNvPr>
          <p:cNvSpPr/>
          <p:nvPr/>
        </p:nvSpPr>
        <p:spPr>
          <a:xfrm>
            <a:off x="12895616" y="7714034"/>
            <a:ext cx="1627780" cy="399959"/>
          </a:xfrm>
          <a:prstGeom prst="rect">
            <a:avLst/>
          </a:prstGeom>
          <a:solidFill>
            <a:srgbClr val="112836"/>
          </a:solidFill>
          <a:ln>
            <a:solidFill>
              <a:srgbClr val="112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20942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1651" y="267630"/>
            <a:ext cx="3885315" cy="619268"/>
          </a:xfrm>
          <a:prstGeom prst="roundRect">
            <a:avLst>
              <a:gd name="adj" fmla="val 6747"/>
            </a:avLst>
          </a:prstGeom>
          <a:solidFill>
            <a:srgbClr val="054842"/>
          </a:solidFill>
        </p:spPr>
        <p:txBody>
          <a:bodyPr/>
          <a:lstStyle/>
          <a:p>
            <a:endParaRPr lang="en-IN" dirty="0"/>
          </a:p>
        </p:txBody>
      </p:sp>
      <p:sp>
        <p:nvSpPr>
          <p:cNvPr id="3" name="Text 1"/>
          <p:cNvSpPr/>
          <p:nvPr/>
        </p:nvSpPr>
        <p:spPr>
          <a:xfrm>
            <a:off x="937617" y="572572"/>
            <a:ext cx="2236351" cy="261341"/>
          </a:xfrm>
          <a:prstGeom prst="rect">
            <a:avLst/>
          </a:prstGeom>
          <a:noFill/>
        </p:spPr>
        <p:txBody>
          <a:bodyPr wrap="none" lIns="0" tIns="0" rIns="0" bIns="0" rtlCol="0" anchor="t"/>
          <a:lstStyle/>
          <a:p>
            <a:pPr marL="571500" indent="-571500" algn="l">
              <a:lnSpc>
                <a:spcPts val="1600"/>
              </a:lnSpc>
              <a:buFont typeface="Wingdings" panose="05000000000000000000" pitchFamily="2" charset="2"/>
              <a:buChar char="Ø"/>
            </a:pPr>
            <a:r>
              <a:rPr lang="en-US" sz="3600" dirty="0">
                <a:solidFill>
                  <a:srgbClr val="CAD6DE"/>
                </a:solidFill>
                <a:latin typeface="Cabin" pitchFamily="34" charset="0"/>
              </a:rPr>
              <a:t>System Design :</a:t>
            </a:r>
            <a:endParaRPr lang="en-US" sz="3600" dirty="0"/>
          </a:p>
        </p:txBody>
      </p:sp>
      <p:sp>
        <p:nvSpPr>
          <p:cNvPr id="4" name="Text 2"/>
          <p:cNvSpPr/>
          <p:nvPr/>
        </p:nvSpPr>
        <p:spPr>
          <a:xfrm>
            <a:off x="831652" y="946428"/>
            <a:ext cx="6778228" cy="415766"/>
          </a:xfrm>
          <a:prstGeom prst="rect">
            <a:avLst/>
          </a:prstGeom>
          <a:noFill/>
        </p:spPr>
        <p:txBody>
          <a:bodyPr wrap="none" lIns="0" tIns="0" rIns="0" bIns="0" rtlCol="0" anchor="t"/>
          <a:lstStyle/>
          <a:p>
            <a:pPr marL="0" indent="0" algn="l">
              <a:lnSpc>
                <a:spcPts val="3250"/>
              </a:lnSpc>
              <a:buNone/>
            </a:pPr>
            <a:r>
              <a:rPr lang="en-US" sz="2600" dirty="0">
                <a:solidFill>
                  <a:srgbClr val="FFFFFF"/>
                </a:solidFill>
                <a:latin typeface="Unbounded" pitchFamily="34" charset="0"/>
                <a:ea typeface="Unbounded" pitchFamily="34" charset="-122"/>
                <a:cs typeface="Unbounded" pitchFamily="34" charset="-120"/>
              </a:rPr>
              <a:t>ElectViz: Our End-to-End Workflow</a:t>
            </a:r>
            <a:endParaRPr lang="en-US" sz="2600" dirty="0"/>
          </a:p>
        </p:txBody>
      </p:sp>
      <p:pic>
        <p:nvPicPr>
          <p:cNvPr id="5" name="Image 0" descr="preencoded.png"/>
          <p:cNvPicPr>
            <a:picLocks noChangeAspect="1"/>
          </p:cNvPicPr>
          <p:nvPr/>
        </p:nvPicPr>
        <p:blipFill>
          <a:blip r:embed="rId3"/>
          <a:stretch>
            <a:fillRect/>
          </a:stretch>
        </p:blipFill>
        <p:spPr>
          <a:xfrm>
            <a:off x="1804154" y="1585793"/>
            <a:ext cx="11021973" cy="2916436"/>
          </a:xfrm>
          <a:prstGeom prst="rect">
            <a:avLst/>
          </a:prstGeom>
        </p:spPr>
      </p:pic>
      <p:sp>
        <p:nvSpPr>
          <p:cNvPr id="6" name="Text 3"/>
          <p:cNvSpPr/>
          <p:nvPr/>
        </p:nvSpPr>
        <p:spPr>
          <a:xfrm>
            <a:off x="2654424" y="2571897"/>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Data Collection</a:t>
            </a:r>
            <a:endParaRPr lang="en-US" sz="1750" dirty="0"/>
          </a:p>
        </p:txBody>
      </p:sp>
      <p:sp>
        <p:nvSpPr>
          <p:cNvPr id="7" name="Text 4"/>
          <p:cNvSpPr/>
          <p:nvPr/>
        </p:nvSpPr>
        <p:spPr>
          <a:xfrm>
            <a:off x="2654424" y="3217900"/>
            <a:ext cx="1666050" cy="439839"/>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Gather raw data from trusted sources</a:t>
            </a:r>
            <a:endParaRPr lang="en-US" sz="1500" dirty="0"/>
          </a:p>
        </p:txBody>
      </p:sp>
      <p:sp>
        <p:nvSpPr>
          <p:cNvPr id="8" name="Text 5"/>
          <p:cNvSpPr/>
          <p:nvPr/>
        </p:nvSpPr>
        <p:spPr>
          <a:xfrm>
            <a:off x="4563595" y="2210116"/>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Data Cleaning</a:t>
            </a:r>
            <a:endParaRPr lang="en-US" sz="1750" dirty="0"/>
          </a:p>
        </p:txBody>
      </p:sp>
      <p:sp>
        <p:nvSpPr>
          <p:cNvPr id="9" name="Text 6"/>
          <p:cNvSpPr/>
          <p:nvPr/>
        </p:nvSpPr>
        <p:spPr>
          <a:xfrm>
            <a:off x="4563595" y="2856119"/>
            <a:ext cx="1666050" cy="659758"/>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Validate, cleanse, and transform inputs</a:t>
            </a:r>
            <a:endParaRPr lang="en-US" sz="1500" dirty="0"/>
          </a:p>
        </p:txBody>
      </p:sp>
      <p:sp>
        <p:nvSpPr>
          <p:cNvPr id="10" name="Text 7"/>
          <p:cNvSpPr/>
          <p:nvPr/>
        </p:nvSpPr>
        <p:spPr>
          <a:xfrm>
            <a:off x="6472766" y="2571897"/>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Data Modeling</a:t>
            </a:r>
            <a:endParaRPr lang="en-US" sz="1750" dirty="0"/>
          </a:p>
        </p:txBody>
      </p:sp>
      <p:sp>
        <p:nvSpPr>
          <p:cNvPr id="11" name="Text 8"/>
          <p:cNvSpPr/>
          <p:nvPr/>
        </p:nvSpPr>
        <p:spPr>
          <a:xfrm>
            <a:off x="6472766" y="3217900"/>
            <a:ext cx="1666050" cy="439839"/>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Design relationships and semantic model</a:t>
            </a:r>
            <a:endParaRPr lang="en-US" sz="1500" dirty="0"/>
          </a:p>
        </p:txBody>
      </p:sp>
      <p:sp>
        <p:nvSpPr>
          <p:cNvPr id="12" name="Text 9"/>
          <p:cNvSpPr/>
          <p:nvPr/>
        </p:nvSpPr>
        <p:spPr>
          <a:xfrm>
            <a:off x="8381938" y="2430035"/>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DAX Measures</a:t>
            </a:r>
            <a:endParaRPr lang="en-US" sz="1750" dirty="0"/>
          </a:p>
        </p:txBody>
      </p:sp>
      <p:sp>
        <p:nvSpPr>
          <p:cNvPr id="13" name="Text 10"/>
          <p:cNvSpPr/>
          <p:nvPr/>
        </p:nvSpPr>
        <p:spPr>
          <a:xfrm>
            <a:off x="8381938" y="3076038"/>
            <a:ext cx="1666050" cy="439839"/>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Create calculations and business logic</a:t>
            </a:r>
            <a:endParaRPr lang="en-US" sz="1500" dirty="0"/>
          </a:p>
        </p:txBody>
      </p:sp>
      <p:sp>
        <p:nvSpPr>
          <p:cNvPr id="14" name="Text 11"/>
          <p:cNvSpPr/>
          <p:nvPr/>
        </p:nvSpPr>
        <p:spPr>
          <a:xfrm>
            <a:off x="10301715" y="2571897"/>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Visualization</a:t>
            </a:r>
            <a:endParaRPr lang="en-US" sz="1750" dirty="0"/>
          </a:p>
        </p:txBody>
      </p:sp>
      <p:sp>
        <p:nvSpPr>
          <p:cNvPr id="15" name="Text 12"/>
          <p:cNvSpPr/>
          <p:nvPr/>
        </p:nvSpPr>
        <p:spPr>
          <a:xfrm>
            <a:off x="10301715" y="3217900"/>
            <a:ext cx="1666050" cy="439839"/>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Build interactive Power BI reports</a:t>
            </a:r>
            <a:endParaRPr lang="en-US" sz="1500" dirty="0"/>
          </a:p>
        </p:txBody>
      </p:sp>
      <p:sp>
        <p:nvSpPr>
          <p:cNvPr id="16" name="Text 13"/>
          <p:cNvSpPr/>
          <p:nvPr/>
        </p:nvSpPr>
        <p:spPr>
          <a:xfrm>
            <a:off x="831652" y="4669869"/>
            <a:ext cx="12967097" cy="260509"/>
          </a:xfrm>
          <a:prstGeom prst="rect">
            <a:avLst/>
          </a:prstGeom>
          <a:noFill/>
        </p:spPr>
        <p:txBody>
          <a:bodyPr wrap="non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Our meticulous approach ensures high-quality insights derived from reliable data, covering every stage from raw data acquisition to interactive visualization.</a:t>
            </a:r>
            <a:endParaRPr lang="en-US" sz="1350" dirty="0"/>
          </a:p>
        </p:txBody>
      </p:sp>
      <p:sp>
        <p:nvSpPr>
          <p:cNvPr id="17" name="Shape 14"/>
          <p:cNvSpPr/>
          <p:nvPr/>
        </p:nvSpPr>
        <p:spPr>
          <a:xfrm>
            <a:off x="808792" y="5075158"/>
            <a:ext cx="45720" cy="1436251"/>
          </a:xfrm>
          <a:prstGeom prst="rect">
            <a:avLst/>
          </a:prstGeom>
          <a:solidFill>
            <a:srgbClr val="0A988B"/>
          </a:solidFill>
        </p:spPr>
      </p:sp>
      <p:sp>
        <p:nvSpPr>
          <p:cNvPr id="18" name="Text 15"/>
          <p:cNvSpPr/>
          <p:nvPr/>
        </p:nvSpPr>
        <p:spPr>
          <a:xfrm>
            <a:off x="1054060" y="5098018"/>
            <a:ext cx="2119908" cy="259794"/>
          </a:xfrm>
          <a:prstGeom prst="rect">
            <a:avLst/>
          </a:prstGeom>
          <a:noFill/>
        </p:spPr>
        <p:txBody>
          <a:bodyPr wrap="non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1. Data Collection</a:t>
            </a:r>
            <a:endParaRPr lang="en-US" sz="1600" dirty="0"/>
          </a:p>
        </p:txBody>
      </p:sp>
      <p:sp>
        <p:nvSpPr>
          <p:cNvPr id="19" name="Text 16"/>
          <p:cNvSpPr/>
          <p:nvPr/>
        </p:nvSpPr>
        <p:spPr>
          <a:xfrm>
            <a:off x="1054060" y="5447228"/>
            <a:ext cx="3975735" cy="781526"/>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Sourced from reputable platforms like Kaggle and official election commission archives, ensuring comprehensive coverage.</a:t>
            </a:r>
            <a:endParaRPr lang="en-US" sz="1350" dirty="0"/>
          </a:p>
        </p:txBody>
      </p:sp>
      <p:sp>
        <p:nvSpPr>
          <p:cNvPr id="20" name="Shape 17"/>
          <p:cNvSpPr/>
          <p:nvPr/>
        </p:nvSpPr>
        <p:spPr>
          <a:xfrm>
            <a:off x="5193268" y="5075158"/>
            <a:ext cx="45720" cy="1436251"/>
          </a:xfrm>
          <a:prstGeom prst="rect">
            <a:avLst/>
          </a:prstGeom>
          <a:solidFill>
            <a:srgbClr val="0A988B"/>
          </a:solidFill>
        </p:spPr>
      </p:sp>
      <p:sp>
        <p:nvSpPr>
          <p:cNvPr id="21" name="Text 18"/>
          <p:cNvSpPr/>
          <p:nvPr/>
        </p:nvSpPr>
        <p:spPr>
          <a:xfrm>
            <a:off x="5438537" y="5098018"/>
            <a:ext cx="3975735" cy="519589"/>
          </a:xfrm>
          <a:prstGeom prst="rect">
            <a:avLst/>
          </a:prstGeom>
          <a:noFill/>
        </p:spPr>
        <p:txBody>
          <a:bodyPr wrap="squar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2. Data Cleaning &amp; Transformation</a:t>
            </a:r>
            <a:endParaRPr lang="en-US" sz="1600" dirty="0"/>
          </a:p>
        </p:txBody>
      </p:sp>
      <p:sp>
        <p:nvSpPr>
          <p:cNvPr id="22" name="Text 19"/>
          <p:cNvSpPr/>
          <p:nvPr/>
        </p:nvSpPr>
        <p:spPr>
          <a:xfrm>
            <a:off x="5438537" y="5707023"/>
            <a:ext cx="3975735" cy="781526"/>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Utilizing Power Query within Power BI to refine raw data, addressing inconsistencies and preparing it for analysis.</a:t>
            </a:r>
            <a:endParaRPr lang="en-US" sz="1350" dirty="0"/>
          </a:p>
        </p:txBody>
      </p:sp>
      <p:sp>
        <p:nvSpPr>
          <p:cNvPr id="23" name="Shape 20"/>
          <p:cNvSpPr/>
          <p:nvPr/>
        </p:nvSpPr>
        <p:spPr>
          <a:xfrm>
            <a:off x="9577745" y="5075158"/>
            <a:ext cx="45720" cy="1436251"/>
          </a:xfrm>
          <a:prstGeom prst="rect">
            <a:avLst/>
          </a:prstGeom>
          <a:solidFill>
            <a:srgbClr val="0A988B"/>
          </a:solidFill>
        </p:spPr>
      </p:sp>
      <p:sp>
        <p:nvSpPr>
          <p:cNvPr id="24" name="Text 21"/>
          <p:cNvSpPr/>
          <p:nvPr/>
        </p:nvSpPr>
        <p:spPr>
          <a:xfrm>
            <a:off x="9823013" y="5098018"/>
            <a:ext cx="2089071" cy="259794"/>
          </a:xfrm>
          <a:prstGeom prst="rect">
            <a:avLst/>
          </a:prstGeom>
          <a:noFill/>
        </p:spPr>
        <p:txBody>
          <a:bodyPr wrap="non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3. Data Modeling</a:t>
            </a:r>
            <a:endParaRPr lang="en-US" sz="1600" dirty="0"/>
          </a:p>
        </p:txBody>
      </p:sp>
      <p:sp>
        <p:nvSpPr>
          <p:cNvPr id="25" name="Text 22"/>
          <p:cNvSpPr/>
          <p:nvPr/>
        </p:nvSpPr>
        <p:spPr>
          <a:xfrm>
            <a:off x="9823013" y="5447228"/>
            <a:ext cx="3975735" cy="781526"/>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Implemented a robust Star Schema design to optimize data relationships and enhance query performance.</a:t>
            </a:r>
            <a:endParaRPr lang="en-US" sz="1350" dirty="0"/>
          </a:p>
        </p:txBody>
      </p:sp>
      <p:sp>
        <p:nvSpPr>
          <p:cNvPr id="26" name="Shape 23"/>
          <p:cNvSpPr/>
          <p:nvPr/>
        </p:nvSpPr>
        <p:spPr>
          <a:xfrm>
            <a:off x="808792" y="6763822"/>
            <a:ext cx="45720" cy="915948"/>
          </a:xfrm>
          <a:prstGeom prst="rect">
            <a:avLst/>
          </a:prstGeom>
          <a:solidFill>
            <a:srgbClr val="0A988B"/>
          </a:solidFill>
        </p:spPr>
      </p:sp>
      <p:sp>
        <p:nvSpPr>
          <p:cNvPr id="27" name="Text 24"/>
          <p:cNvSpPr/>
          <p:nvPr/>
        </p:nvSpPr>
        <p:spPr>
          <a:xfrm>
            <a:off x="1054060" y="6786682"/>
            <a:ext cx="3930134" cy="259794"/>
          </a:xfrm>
          <a:prstGeom prst="rect">
            <a:avLst/>
          </a:prstGeom>
          <a:noFill/>
        </p:spPr>
        <p:txBody>
          <a:bodyPr wrap="non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4. DAX Measures &amp; Calculations</a:t>
            </a:r>
            <a:endParaRPr lang="en-US" sz="1600" dirty="0"/>
          </a:p>
        </p:txBody>
      </p:sp>
      <p:sp>
        <p:nvSpPr>
          <p:cNvPr id="28" name="Text 25"/>
          <p:cNvSpPr/>
          <p:nvPr/>
        </p:nvSpPr>
        <p:spPr>
          <a:xfrm>
            <a:off x="1054060" y="7135892"/>
            <a:ext cx="6167914" cy="521017"/>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Developed sophisticated Data Analysis Expressions (DAX) to create custom metrics and derive deeper insights.</a:t>
            </a:r>
            <a:endParaRPr lang="en-US" sz="1350" dirty="0"/>
          </a:p>
        </p:txBody>
      </p:sp>
      <p:sp>
        <p:nvSpPr>
          <p:cNvPr id="29" name="Shape 26"/>
          <p:cNvSpPr/>
          <p:nvPr/>
        </p:nvSpPr>
        <p:spPr>
          <a:xfrm>
            <a:off x="7385447" y="6763822"/>
            <a:ext cx="45720" cy="915948"/>
          </a:xfrm>
          <a:prstGeom prst="rect">
            <a:avLst/>
          </a:prstGeom>
          <a:solidFill>
            <a:srgbClr val="0A988B"/>
          </a:solidFill>
        </p:spPr>
      </p:sp>
      <p:sp>
        <p:nvSpPr>
          <p:cNvPr id="30" name="Text 27"/>
          <p:cNvSpPr/>
          <p:nvPr/>
        </p:nvSpPr>
        <p:spPr>
          <a:xfrm>
            <a:off x="7630716" y="6786682"/>
            <a:ext cx="3698438" cy="259794"/>
          </a:xfrm>
          <a:prstGeom prst="rect">
            <a:avLst/>
          </a:prstGeom>
          <a:noFill/>
        </p:spPr>
        <p:txBody>
          <a:bodyPr wrap="non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5. Visualization using Power BI</a:t>
            </a:r>
            <a:endParaRPr lang="en-US" sz="1600" dirty="0"/>
          </a:p>
        </p:txBody>
      </p:sp>
      <p:sp>
        <p:nvSpPr>
          <p:cNvPr id="31" name="Text 28"/>
          <p:cNvSpPr/>
          <p:nvPr/>
        </p:nvSpPr>
        <p:spPr>
          <a:xfrm>
            <a:off x="7630716" y="7135892"/>
            <a:ext cx="6168033" cy="521017"/>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Crafted intuitive and interactive dashboards in Power BI, enabling users to explore and understand the election data visually.</a:t>
            </a:r>
            <a:endParaRPr lang="en-US" sz="1350" dirty="0"/>
          </a:p>
        </p:txBody>
      </p:sp>
      <p:pic>
        <p:nvPicPr>
          <p:cNvPr id="32" name="Picture 31"/>
          <p:cNvPicPr>
            <a:picLocks noChangeAspect="1"/>
          </p:cNvPicPr>
          <p:nvPr/>
        </p:nvPicPr>
        <p:blipFill>
          <a:blip r:embed="rId4"/>
          <a:stretch>
            <a:fillRect/>
          </a:stretch>
        </p:blipFill>
        <p:spPr>
          <a:xfrm>
            <a:off x="12827000" y="7746365"/>
            <a:ext cx="1695450" cy="42672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7722" y="1025912"/>
            <a:ext cx="6477477" cy="592743"/>
          </a:xfrm>
          <a:prstGeom prst="roundRect">
            <a:avLst>
              <a:gd name="adj" fmla="val 6388"/>
            </a:avLst>
          </a:prstGeom>
          <a:solidFill>
            <a:srgbClr val="054842"/>
          </a:solidFill>
        </p:spPr>
      </p:sp>
      <p:sp>
        <p:nvSpPr>
          <p:cNvPr id="3" name="Text 1"/>
          <p:cNvSpPr/>
          <p:nvPr/>
        </p:nvSpPr>
        <p:spPr>
          <a:xfrm>
            <a:off x="963335" y="1287899"/>
            <a:ext cx="1096804" cy="268010"/>
          </a:xfrm>
          <a:prstGeom prst="rect">
            <a:avLst/>
          </a:prstGeom>
          <a:noFill/>
        </p:spPr>
        <p:txBody>
          <a:bodyPr wrap="none" lIns="0" tIns="0" rIns="0" bIns="0" rtlCol="0" anchor="t"/>
          <a:lstStyle/>
          <a:p>
            <a:pPr marL="457200" indent="-457200">
              <a:lnSpc>
                <a:spcPts val="2100"/>
              </a:lnSpc>
              <a:buFont typeface="Wingdings" panose="05000000000000000000" pitchFamily="2" charset="2"/>
              <a:buChar char="Ø"/>
            </a:pPr>
            <a:r>
              <a:rPr lang="en-US" sz="3200" dirty="0">
                <a:solidFill>
                  <a:srgbClr val="FFFFFF"/>
                </a:solidFill>
                <a:latin typeface="Unbounded" pitchFamily="34" charset="0"/>
                <a:ea typeface="Unbounded" pitchFamily="34" charset="-122"/>
                <a:cs typeface="Unbounded" pitchFamily="34" charset="-120"/>
              </a:rPr>
              <a:t>Data Transformation :</a:t>
            </a:r>
            <a:endParaRPr lang="en-US" sz="2800" dirty="0"/>
          </a:p>
        </p:txBody>
      </p:sp>
      <p:sp>
        <p:nvSpPr>
          <p:cNvPr id="4" name="Text 2"/>
          <p:cNvSpPr/>
          <p:nvPr/>
        </p:nvSpPr>
        <p:spPr>
          <a:xfrm>
            <a:off x="837724" y="1702356"/>
            <a:ext cx="12594074" cy="492681"/>
          </a:xfrm>
          <a:prstGeom prst="rect">
            <a:avLst/>
          </a:prstGeom>
          <a:noFill/>
        </p:spPr>
        <p:txBody>
          <a:bodyPr wrap="none" lIns="0" tIns="0" rIns="0" bIns="0" rtlCol="0" anchor="t"/>
          <a:lstStyle/>
          <a:p>
            <a:pPr marL="0" indent="0" algn="l">
              <a:lnSpc>
                <a:spcPts val="3850"/>
              </a:lnSpc>
              <a:buNone/>
            </a:pPr>
            <a:r>
              <a:rPr lang="en-US" sz="3100" dirty="0">
                <a:solidFill>
                  <a:srgbClr val="FFFFFF"/>
                </a:solidFill>
                <a:latin typeface="Unbounded" pitchFamily="34" charset="0"/>
                <a:ea typeface="Unbounded" pitchFamily="34" charset="-122"/>
                <a:cs typeface="Unbounded" pitchFamily="34" charset="-120"/>
              </a:rPr>
              <a:t>Ensuring Accuracy:</a:t>
            </a:r>
            <a:endParaRPr lang="en-US" sz="3100" dirty="0"/>
          </a:p>
        </p:txBody>
      </p:sp>
      <p:sp>
        <p:nvSpPr>
          <p:cNvPr id="5" name="Text 3"/>
          <p:cNvSpPr/>
          <p:nvPr/>
        </p:nvSpPr>
        <p:spPr>
          <a:xfrm>
            <a:off x="837724" y="2509123"/>
            <a:ext cx="12954952"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The integrity of our analysis hinges on the quality of the underlying data. Our rigorous transformation process ensures that every piece of information is accurate, consistent, and ready for insightful visualization.</a:t>
            </a:r>
            <a:endParaRPr lang="en-US" sz="1600" dirty="0"/>
          </a:p>
        </p:txBody>
      </p:sp>
      <p:sp>
        <p:nvSpPr>
          <p:cNvPr id="6" name="Shape 4"/>
          <p:cNvSpPr/>
          <p:nvPr/>
        </p:nvSpPr>
        <p:spPr>
          <a:xfrm>
            <a:off x="837724" y="3414832"/>
            <a:ext cx="4178618" cy="1857613"/>
          </a:xfrm>
          <a:prstGeom prst="roundRect">
            <a:avLst>
              <a:gd name="adj" fmla="val 1691"/>
            </a:avLst>
          </a:prstGeom>
          <a:solidFill>
            <a:srgbClr val="304755"/>
          </a:solidFill>
        </p:spPr>
      </p:sp>
      <p:sp>
        <p:nvSpPr>
          <p:cNvPr id="7" name="Text 5"/>
          <p:cNvSpPr/>
          <p:nvPr/>
        </p:nvSpPr>
        <p:spPr>
          <a:xfrm>
            <a:off x="1047155" y="3624263"/>
            <a:ext cx="2733675"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Duplicate Removal</a:t>
            </a:r>
            <a:endParaRPr lang="en-US" sz="1900" dirty="0"/>
          </a:p>
        </p:txBody>
      </p:sp>
      <p:sp>
        <p:nvSpPr>
          <p:cNvPr id="8" name="Text 6"/>
          <p:cNvSpPr/>
          <p:nvPr/>
        </p:nvSpPr>
        <p:spPr>
          <a:xfrm>
            <a:off x="1047155" y="4057888"/>
            <a:ext cx="3759756"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Systematic identification and elimination of redundant records to prevent skewed analysis.</a:t>
            </a:r>
            <a:endParaRPr lang="en-US" sz="1600" dirty="0"/>
          </a:p>
        </p:txBody>
      </p:sp>
      <p:sp>
        <p:nvSpPr>
          <p:cNvPr id="9" name="Shape 7"/>
          <p:cNvSpPr/>
          <p:nvPr/>
        </p:nvSpPr>
        <p:spPr>
          <a:xfrm>
            <a:off x="5225772" y="3414832"/>
            <a:ext cx="4178737" cy="1857613"/>
          </a:xfrm>
          <a:prstGeom prst="roundRect">
            <a:avLst>
              <a:gd name="adj" fmla="val 1691"/>
            </a:avLst>
          </a:prstGeom>
          <a:solidFill>
            <a:srgbClr val="304755"/>
          </a:solidFill>
        </p:spPr>
      </p:sp>
      <p:sp>
        <p:nvSpPr>
          <p:cNvPr id="10" name="Text 8"/>
          <p:cNvSpPr/>
          <p:nvPr/>
        </p:nvSpPr>
        <p:spPr>
          <a:xfrm>
            <a:off x="5435203" y="3624263"/>
            <a:ext cx="3367088"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Missing Value Handling</a:t>
            </a:r>
            <a:endParaRPr lang="en-US" sz="1900" dirty="0"/>
          </a:p>
        </p:txBody>
      </p:sp>
      <p:sp>
        <p:nvSpPr>
          <p:cNvPr id="11" name="Text 9"/>
          <p:cNvSpPr/>
          <p:nvPr/>
        </p:nvSpPr>
        <p:spPr>
          <a:xfrm>
            <a:off x="5435203" y="4057888"/>
            <a:ext cx="3759875"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Strategic imputation or removal of incomplete data points to maintain dataset completeness.</a:t>
            </a:r>
            <a:endParaRPr lang="en-US" sz="1600" dirty="0"/>
          </a:p>
        </p:txBody>
      </p:sp>
      <p:sp>
        <p:nvSpPr>
          <p:cNvPr id="12" name="Shape 10"/>
          <p:cNvSpPr/>
          <p:nvPr/>
        </p:nvSpPr>
        <p:spPr>
          <a:xfrm>
            <a:off x="9613940" y="3414832"/>
            <a:ext cx="4178737" cy="1857613"/>
          </a:xfrm>
          <a:prstGeom prst="roundRect">
            <a:avLst>
              <a:gd name="adj" fmla="val 1691"/>
            </a:avLst>
          </a:prstGeom>
          <a:solidFill>
            <a:srgbClr val="304755"/>
          </a:solidFill>
        </p:spPr>
      </p:sp>
      <p:sp>
        <p:nvSpPr>
          <p:cNvPr id="13" name="Text 11"/>
          <p:cNvSpPr/>
          <p:nvPr/>
        </p:nvSpPr>
        <p:spPr>
          <a:xfrm>
            <a:off x="9823371" y="3624263"/>
            <a:ext cx="3213854"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Standardized Naming</a:t>
            </a:r>
            <a:endParaRPr lang="en-US" sz="1900" dirty="0"/>
          </a:p>
        </p:txBody>
      </p:sp>
      <p:sp>
        <p:nvSpPr>
          <p:cNvPr id="14" name="Text 12"/>
          <p:cNvSpPr/>
          <p:nvPr/>
        </p:nvSpPr>
        <p:spPr>
          <a:xfrm>
            <a:off x="9823371" y="4057888"/>
            <a:ext cx="3759875"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Consistent formatting of party names and other categorical variables for uniformity.</a:t>
            </a:r>
            <a:endParaRPr lang="en-US" sz="1600" dirty="0"/>
          </a:p>
        </p:txBody>
      </p:sp>
      <p:sp>
        <p:nvSpPr>
          <p:cNvPr id="15" name="Shape 13"/>
          <p:cNvSpPr/>
          <p:nvPr/>
        </p:nvSpPr>
        <p:spPr>
          <a:xfrm>
            <a:off x="837724" y="5481876"/>
            <a:ext cx="6372701" cy="1522571"/>
          </a:xfrm>
          <a:prstGeom prst="roundRect">
            <a:avLst>
              <a:gd name="adj" fmla="val 2064"/>
            </a:avLst>
          </a:prstGeom>
          <a:solidFill>
            <a:srgbClr val="304755"/>
          </a:solidFill>
        </p:spPr>
      </p:sp>
      <p:sp>
        <p:nvSpPr>
          <p:cNvPr id="16" name="Text 14"/>
          <p:cNvSpPr/>
          <p:nvPr/>
        </p:nvSpPr>
        <p:spPr>
          <a:xfrm>
            <a:off x="1047155" y="5691307"/>
            <a:ext cx="2522815"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Calculated Fields</a:t>
            </a:r>
            <a:endParaRPr lang="en-US" sz="1900" dirty="0"/>
          </a:p>
        </p:txBody>
      </p:sp>
      <p:sp>
        <p:nvSpPr>
          <p:cNvPr id="17" name="Text 15"/>
          <p:cNvSpPr/>
          <p:nvPr/>
        </p:nvSpPr>
        <p:spPr>
          <a:xfrm>
            <a:off x="1047155" y="6124932"/>
            <a:ext cx="5953839"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Creation of derived metrics like victory margins and candidate age groups to enrich analytical depth.</a:t>
            </a:r>
            <a:endParaRPr lang="en-US" sz="1600" dirty="0"/>
          </a:p>
        </p:txBody>
      </p:sp>
      <p:sp>
        <p:nvSpPr>
          <p:cNvPr id="18" name="Shape 16"/>
          <p:cNvSpPr/>
          <p:nvPr/>
        </p:nvSpPr>
        <p:spPr>
          <a:xfrm>
            <a:off x="7419856" y="5481876"/>
            <a:ext cx="6372820" cy="1522571"/>
          </a:xfrm>
          <a:prstGeom prst="roundRect">
            <a:avLst>
              <a:gd name="adj" fmla="val 2064"/>
            </a:avLst>
          </a:prstGeom>
          <a:solidFill>
            <a:srgbClr val="304755"/>
          </a:solidFill>
        </p:spPr>
      </p:sp>
      <p:sp>
        <p:nvSpPr>
          <p:cNvPr id="19" name="Text 17"/>
          <p:cNvSpPr/>
          <p:nvPr/>
        </p:nvSpPr>
        <p:spPr>
          <a:xfrm>
            <a:off x="7629287" y="5691307"/>
            <a:ext cx="3218736"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Quality &amp; Consistency</a:t>
            </a:r>
            <a:endParaRPr lang="en-US" sz="1900" dirty="0"/>
          </a:p>
        </p:txBody>
      </p:sp>
      <p:sp>
        <p:nvSpPr>
          <p:cNvPr id="20" name="Text 18"/>
          <p:cNvSpPr/>
          <p:nvPr/>
        </p:nvSpPr>
        <p:spPr>
          <a:xfrm>
            <a:off x="7629287" y="6124932"/>
            <a:ext cx="5953958"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Continuous validation checks to ensure the highest standards of data quality and consistency throughout the dataset.</a:t>
            </a:r>
            <a:endParaRPr lang="en-US" sz="1600" dirty="0"/>
          </a:p>
        </p:txBody>
      </p:sp>
      <p:pic>
        <p:nvPicPr>
          <p:cNvPr id="21" name="Picture 20"/>
          <p:cNvPicPr>
            <a:picLocks noChangeAspect="1"/>
          </p:cNvPicPr>
          <p:nvPr/>
        </p:nvPicPr>
        <p:blipFill>
          <a:blip r:embed="rId3"/>
          <a:stretch>
            <a:fillRect/>
          </a:stretch>
        </p:blipFill>
        <p:spPr>
          <a:xfrm>
            <a:off x="12856210" y="7647940"/>
            <a:ext cx="1774190" cy="4743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7724" y="758071"/>
            <a:ext cx="6372701" cy="484942"/>
          </a:xfrm>
          <a:prstGeom prst="roundRect">
            <a:avLst>
              <a:gd name="adj" fmla="val 6388"/>
            </a:avLst>
          </a:prstGeom>
          <a:solidFill>
            <a:srgbClr val="054842"/>
          </a:solidFill>
        </p:spPr>
      </p:sp>
      <p:sp>
        <p:nvSpPr>
          <p:cNvPr id="3" name="Text 1"/>
          <p:cNvSpPr/>
          <p:nvPr/>
        </p:nvSpPr>
        <p:spPr>
          <a:xfrm>
            <a:off x="963335" y="912257"/>
            <a:ext cx="787241" cy="268010"/>
          </a:xfrm>
          <a:prstGeom prst="rect">
            <a:avLst/>
          </a:prstGeom>
          <a:noFill/>
        </p:spPr>
        <p:txBody>
          <a:bodyPr wrap="none" lIns="0" tIns="0" rIns="0" bIns="0" rtlCol="0" anchor="t"/>
          <a:lstStyle/>
          <a:p>
            <a:pPr marL="457200" indent="-457200">
              <a:lnSpc>
                <a:spcPts val="2100"/>
              </a:lnSpc>
              <a:buFont typeface="Wingdings" panose="05000000000000000000" pitchFamily="2" charset="2"/>
              <a:buChar char="Ø"/>
            </a:pPr>
            <a:r>
              <a:rPr lang="en-US" sz="3200" dirty="0">
                <a:solidFill>
                  <a:srgbClr val="FFFFFF"/>
                </a:solidFill>
                <a:latin typeface="Unbounded" pitchFamily="34" charset="0"/>
                <a:ea typeface="Unbounded" pitchFamily="34" charset="-122"/>
                <a:cs typeface="Unbounded" pitchFamily="34" charset="-120"/>
              </a:rPr>
              <a:t>Future Enhancements</a:t>
            </a:r>
            <a:endParaRPr lang="en-US" sz="2800" dirty="0"/>
          </a:p>
        </p:txBody>
      </p:sp>
      <p:sp>
        <p:nvSpPr>
          <p:cNvPr id="4" name="Text 2"/>
          <p:cNvSpPr/>
          <p:nvPr/>
        </p:nvSpPr>
        <p:spPr>
          <a:xfrm>
            <a:off x="837724" y="1326713"/>
            <a:ext cx="8009692" cy="492681"/>
          </a:xfrm>
          <a:prstGeom prst="rect">
            <a:avLst/>
          </a:prstGeom>
          <a:noFill/>
        </p:spPr>
        <p:txBody>
          <a:bodyPr wrap="none" lIns="0" tIns="0" rIns="0" bIns="0" rtlCol="0" anchor="t"/>
          <a:lstStyle/>
          <a:p>
            <a:pPr marL="0" indent="0" algn="l">
              <a:lnSpc>
                <a:spcPts val="3850"/>
              </a:lnSpc>
              <a:buNone/>
            </a:pPr>
            <a:r>
              <a:rPr lang="en-US" sz="3100" dirty="0">
                <a:solidFill>
                  <a:srgbClr val="FFFFFF"/>
                </a:solidFill>
                <a:latin typeface="Unbounded" pitchFamily="34" charset="0"/>
                <a:ea typeface="Unbounded" pitchFamily="34" charset="-122"/>
                <a:cs typeface="Unbounded" pitchFamily="34" charset="-120"/>
              </a:rPr>
              <a:t>Roadmap for ElectViz</a:t>
            </a:r>
            <a:endParaRPr lang="en-US" sz="3100" dirty="0"/>
          </a:p>
        </p:txBody>
      </p:sp>
      <p:sp>
        <p:nvSpPr>
          <p:cNvPr id="5" name="Text 3"/>
          <p:cNvSpPr/>
          <p:nvPr/>
        </p:nvSpPr>
        <p:spPr>
          <a:xfrm>
            <a:off x="837724" y="2133481"/>
            <a:ext cx="12954952"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To further enhance ElectViz's capabilities and provide even deeper insights, we plan to integrate advanced analytical techniques and real-time data processing. These enhancements will ensure the platform remains at the forefront of election data visualization.</a:t>
            </a:r>
            <a:endParaRPr lang="en-US" sz="1600" dirty="0"/>
          </a:p>
        </p:txBody>
      </p:sp>
      <p:sp>
        <p:nvSpPr>
          <p:cNvPr id="6" name="Text 4"/>
          <p:cNvSpPr/>
          <p:nvPr/>
        </p:nvSpPr>
        <p:spPr>
          <a:xfrm>
            <a:off x="837724" y="3039189"/>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01</a:t>
            </a:r>
            <a:endParaRPr lang="en-US" sz="1600" dirty="0"/>
          </a:p>
        </p:txBody>
      </p:sp>
      <p:sp>
        <p:nvSpPr>
          <p:cNvPr id="7" name="Shape 5"/>
          <p:cNvSpPr/>
          <p:nvPr/>
        </p:nvSpPr>
        <p:spPr>
          <a:xfrm>
            <a:off x="837724" y="3372207"/>
            <a:ext cx="4178618" cy="22860"/>
          </a:xfrm>
          <a:prstGeom prst="rect">
            <a:avLst/>
          </a:prstGeom>
          <a:solidFill>
            <a:srgbClr val="0A988B"/>
          </a:solidFill>
        </p:spPr>
      </p:sp>
      <p:sp>
        <p:nvSpPr>
          <p:cNvPr id="8" name="Text 6"/>
          <p:cNvSpPr/>
          <p:nvPr/>
        </p:nvSpPr>
        <p:spPr>
          <a:xfrm>
            <a:off x="837724" y="3522583"/>
            <a:ext cx="2886670"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Predictive Modeling</a:t>
            </a:r>
            <a:endParaRPr lang="en-US" sz="1900" dirty="0"/>
          </a:p>
        </p:txBody>
      </p:sp>
      <p:sp>
        <p:nvSpPr>
          <p:cNvPr id="9" name="Text 7"/>
          <p:cNvSpPr/>
          <p:nvPr/>
        </p:nvSpPr>
        <p:spPr>
          <a:xfrm>
            <a:off x="837724" y="3956209"/>
            <a:ext cx="4178618"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Implement advanced statistical models to forecast election outcomes, providing forward-looking insights.</a:t>
            </a:r>
            <a:endParaRPr lang="en-US" sz="1600" dirty="0"/>
          </a:p>
        </p:txBody>
      </p:sp>
      <p:sp>
        <p:nvSpPr>
          <p:cNvPr id="10" name="Text 8"/>
          <p:cNvSpPr/>
          <p:nvPr/>
        </p:nvSpPr>
        <p:spPr>
          <a:xfrm>
            <a:off x="5225772" y="3039189"/>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02</a:t>
            </a:r>
            <a:endParaRPr lang="en-US" sz="1600" dirty="0"/>
          </a:p>
        </p:txBody>
      </p:sp>
      <p:sp>
        <p:nvSpPr>
          <p:cNvPr id="11" name="Shape 9"/>
          <p:cNvSpPr/>
          <p:nvPr/>
        </p:nvSpPr>
        <p:spPr>
          <a:xfrm>
            <a:off x="5225772" y="3372207"/>
            <a:ext cx="4178737" cy="22860"/>
          </a:xfrm>
          <a:prstGeom prst="rect">
            <a:avLst/>
          </a:prstGeom>
          <a:solidFill>
            <a:srgbClr val="0A988B"/>
          </a:solidFill>
        </p:spPr>
      </p:sp>
      <p:sp>
        <p:nvSpPr>
          <p:cNvPr id="12" name="Text 10"/>
          <p:cNvSpPr/>
          <p:nvPr/>
        </p:nvSpPr>
        <p:spPr>
          <a:xfrm>
            <a:off x="5225772" y="3522583"/>
            <a:ext cx="4178737" cy="616029"/>
          </a:xfrm>
          <a:prstGeom prst="rect">
            <a:avLst/>
          </a:prstGeom>
          <a:noFill/>
        </p:spPr>
        <p:txBody>
          <a:bodyPr wrap="squar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Enhanced Demographic Integration</a:t>
            </a:r>
            <a:endParaRPr lang="en-US" sz="1900" dirty="0"/>
          </a:p>
        </p:txBody>
      </p:sp>
      <p:sp>
        <p:nvSpPr>
          <p:cNvPr id="13" name="Text 11"/>
          <p:cNvSpPr/>
          <p:nvPr/>
        </p:nvSpPr>
        <p:spPr>
          <a:xfrm>
            <a:off x="5225772" y="4264223"/>
            <a:ext cx="4178737"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Incorporate more detailed demographic data for a granular understanding of voter behavior and segmentation.</a:t>
            </a:r>
            <a:endParaRPr lang="en-US" sz="1600" dirty="0"/>
          </a:p>
        </p:txBody>
      </p:sp>
      <p:sp>
        <p:nvSpPr>
          <p:cNvPr id="14" name="Text 12"/>
          <p:cNvSpPr/>
          <p:nvPr/>
        </p:nvSpPr>
        <p:spPr>
          <a:xfrm>
            <a:off x="9613940" y="3039189"/>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03</a:t>
            </a:r>
            <a:endParaRPr lang="en-US" sz="1600" dirty="0"/>
          </a:p>
        </p:txBody>
      </p:sp>
      <p:sp>
        <p:nvSpPr>
          <p:cNvPr id="15" name="Shape 13"/>
          <p:cNvSpPr/>
          <p:nvPr/>
        </p:nvSpPr>
        <p:spPr>
          <a:xfrm>
            <a:off x="9613940" y="3372207"/>
            <a:ext cx="4178737" cy="22860"/>
          </a:xfrm>
          <a:prstGeom prst="rect">
            <a:avLst/>
          </a:prstGeom>
          <a:solidFill>
            <a:srgbClr val="0A988B"/>
          </a:solidFill>
        </p:spPr>
      </p:sp>
      <p:sp>
        <p:nvSpPr>
          <p:cNvPr id="16" name="Text 14"/>
          <p:cNvSpPr/>
          <p:nvPr/>
        </p:nvSpPr>
        <p:spPr>
          <a:xfrm>
            <a:off x="9613940" y="3522583"/>
            <a:ext cx="3542705"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Real-Time Data Updates</a:t>
            </a:r>
            <a:endParaRPr lang="en-US" sz="1900" dirty="0"/>
          </a:p>
        </p:txBody>
      </p:sp>
      <p:sp>
        <p:nvSpPr>
          <p:cNvPr id="17" name="Text 15"/>
          <p:cNvSpPr/>
          <p:nvPr/>
        </p:nvSpPr>
        <p:spPr>
          <a:xfrm>
            <a:off x="9613940" y="3956209"/>
            <a:ext cx="4178737"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Develop mechanisms for live ingestion and visualization of election data during ongoing processes.</a:t>
            </a:r>
            <a:endParaRPr lang="en-US" sz="1600" dirty="0"/>
          </a:p>
        </p:txBody>
      </p:sp>
      <p:sp>
        <p:nvSpPr>
          <p:cNvPr id="18" name="Text 16"/>
          <p:cNvSpPr/>
          <p:nvPr/>
        </p:nvSpPr>
        <p:spPr>
          <a:xfrm>
            <a:off x="837724" y="5635823"/>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04</a:t>
            </a:r>
            <a:endParaRPr lang="en-US" sz="1600" dirty="0"/>
          </a:p>
        </p:txBody>
      </p:sp>
      <p:sp>
        <p:nvSpPr>
          <p:cNvPr id="19" name="Shape 17"/>
          <p:cNvSpPr/>
          <p:nvPr/>
        </p:nvSpPr>
        <p:spPr>
          <a:xfrm>
            <a:off x="837724" y="5968841"/>
            <a:ext cx="6372701" cy="22860"/>
          </a:xfrm>
          <a:prstGeom prst="rect">
            <a:avLst/>
          </a:prstGeom>
          <a:solidFill>
            <a:srgbClr val="0A988B"/>
          </a:solidFill>
        </p:spPr>
      </p:sp>
      <p:sp>
        <p:nvSpPr>
          <p:cNvPr id="20" name="Text 18"/>
          <p:cNvSpPr/>
          <p:nvPr/>
        </p:nvSpPr>
        <p:spPr>
          <a:xfrm>
            <a:off x="837724" y="6119217"/>
            <a:ext cx="4723924"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Constituency-Level Drill-Through</a:t>
            </a:r>
            <a:endParaRPr lang="en-US" sz="1900" dirty="0"/>
          </a:p>
        </p:txBody>
      </p:sp>
      <p:sp>
        <p:nvSpPr>
          <p:cNvPr id="21" name="Text 19"/>
          <p:cNvSpPr/>
          <p:nvPr/>
        </p:nvSpPr>
        <p:spPr>
          <a:xfrm>
            <a:off x="837724" y="6552843"/>
            <a:ext cx="6372701"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Enable users to drill down into specific constituency data for highly localized analysis.</a:t>
            </a:r>
            <a:endParaRPr lang="en-US" sz="1600" dirty="0"/>
          </a:p>
        </p:txBody>
      </p:sp>
      <p:sp>
        <p:nvSpPr>
          <p:cNvPr id="22" name="Text 20"/>
          <p:cNvSpPr/>
          <p:nvPr/>
        </p:nvSpPr>
        <p:spPr>
          <a:xfrm>
            <a:off x="7419856" y="5635823"/>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05</a:t>
            </a:r>
            <a:endParaRPr lang="en-US" sz="1600" dirty="0"/>
          </a:p>
        </p:txBody>
      </p:sp>
      <p:sp>
        <p:nvSpPr>
          <p:cNvPr id="23" name="Shape 21"/>
          <p:cNvSpPr/>
          <p:nvPr/>
        </p:nvSpPr>
        <p:spPr>
          <a:xfrm>
            <a:off x="7419856" y="5968841"/>
            <a:ext cx="6372820" cy="22860"/>
          </a:xfrm>
          <a:prstGeom prst="rect">
            <a:avLst/>
          </a:prstGeom>
          <a:solidFill>
            <a:srgbClr val="0A988B"/>
          </a:solidFill>
        </p:spPr>
      </p:sp>
      <p:sp>
        <p:nvSpPr>
          <p:cNvPr id="24" name="Text 22"/>
          <p:cNvSpPr/>
          <p:nvPr/>
        </p:nvSpPr>
        <p:spPr>
          <a:xfrm>
            <a:off x="7419856" y="6119217"/>
            <a:ext cx="2829520"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Sentiment Analysis</a:t>
            </a:r>
            <a:endParaRPr lang="en-US" sz="1900" dirty="0"/>
          </a:p>
        </p:txBody>
      </p:sp>
      <p:sp>
        <p:nvSpPr>
          <p:cNvPr id="25" name="Text 23"/>
          <p:cNvSpPr/>
          <p:nvPr/>
        </p:nvSpPr>
        <p:spPr>
          <a:xfrm>
            <a:off x="7419856" y="6552843"/>
            <a:ext cx="6372820"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Integrate news and social media sentiment analysis to gauge public opinion and its impact on elections.</a:t>
            </a:r>
            <a:endParaRPr lang="en-US" sz="1600" dirty="0"/>
          </a:p>
        </p:txBody>
      </p:sp>
      <p:pic>
        <p:nvPicPr>
          <p:cNvPr id="26" name="Picture 25"/>
          <p:cNvPicPr>
            <a:picLocks noChangeAspect="1"/>
          </p:cNvPicPr>
          <p:nvPr/>
        </p:nvPicPr>
        <p:blipFill>
          <a:blip r:embed="rId3"/>
          <a:stretch>
            <a:fillRect/>
          </a:stretch>
        </p:blipFill>
        <p:spPr>
          <a:xfrm>
            <a:off x="12748895" y="7783830"/>
            <a:ext cx="1881505" cy="3968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Shape 0"/>
          <p:cNvSpPr/>
          <p:nvPr/>
        </p:nvSpPr>
        <p:spPr>
          <a:xfrm>
            <a:off x="6318766" y="367990"/>
            <a:ext cx="3059410" cy="501881"/>
          </a:xfrm>
          <a:prstGeom prst="roundRect">
            <a:avLst>
              <a:gd name="adj" fmla="val 6866"/>
            </a:avLst>
          </a:prstGeom>
          <a:solidFill>
            <a:srgbClr val="054842"/>
          </a:solidFill>
        </p:spPr>
        <p:txBody>
          <a:bodyPr/>
          <a:lstStyle/>
          <a:p>
            <a:pPr marL="285750" indent="-285750">
              <a:buFont typeface="Wingdings" panose="05000000000000000000" pitchFamily="2" charset="2"/>
              <a:buChar char="Ø"/>
            </a:pPr>
            <a:endParaRPr lang="en-IN" dirty="0"/>
          </a:p>
        </p:txBody>
      </p:sp>
      <p:sp>
        <p:nvSpPr>
          <p:cNvPr id="4" name="Text 1"/>
          <p:cNvSpPr/>
          <p:nvPr/>
        </p:nvSpPr>
        <p:spPr>
          <a:xfrm>
            <a:off x="6418539" y="628769"/>
            <a:ext cx="825103" cy="191214"/>
          </a:xfrm>
          <a:prstGeom prst="rect">
            <a:avLst/>
          </a:prstGeom>
          <a:noFill/>
        </p:spPr>
        <p:txBody>
          <a:bodyPr wrap="none" lIns="0" tIns="0" rIns="0" bIns="0" rtlCol="0" anchor="t"/>
          <a:lstStyle/>
          <a:p>
            <a:pPr marL="571500" indent="-571500" algn="l">
              <a:lnSpc>
                <a:spcPts val="1500"/>
              </a:lnSpc>
              <a:buFont typeface="Wingdings" panose="05000000000000000000" pitchFamily="2" charset="2"/>
              <a:buChar char="Ø"/>
            </a:pPr>
            <a:r>
              <a:rPr lang="en-US" sz="3600" dirty="0">
                <a:solidFill>
                  <a:srgbClr val="CAD6DE"/>
                </a:solidFill>
                <a:latin typeface="Cabin" pitchFamily="34" charset="0"/>
                <a:ea typeface="Cabin" pitchFamily="34" charset="-122"/>
                <a:cs typeface="Cabin" pitchFamily="34" charset="-120"/>
              </a:rPr>
              <a:t>SUMMARY:</a:t>
            </a:r>
            <a:endParaRPr lang="en-US" sz="1000" dirty="0"/>
          </a:p>
        </p:txBody>
      </p:sp>
      <p:sp>
        <p:nvSpPr>
          <p:cNvPr id="5" name="Text 2"/>
          <p:cNvSpPr/>
          <p:nvPr/>
        </p:nvSpPr>
        <p:spPr>
          <a:xfrm>
            <a:off x="6318766" y="922734"/>
            <a:ext cx="7479268" cy="783431"/>
          </a:xfrm>
          <a:prstGeom prst="rect">
            <a:avLst/>
          </a:prstGeom>
          <a:noFill/>
        </p:spPr>
        <p:txBody>
          <a:bodyPr wrap="square" lIns="0" tIns="0" rIns="0" bIns="0" rtlCol="0" anchor="t"/>
          <a:lstStyle/>
          <a:p>
            <a:pPr marL="0" indent="0" algn="l">
              <a:lnSpc>
                <a:spcPts val="3050"/>
              </a:lnSpc>
              <a:buNone/>
            </a:pPr>
            <a:r>
              <a:rPr lang="en-US" sz="2450" dirty="0">
                <a:solidFill>
                  <a:srgbClr val="FFFFFF"/>
                </a:solidFill>
                <a:latin typeface="Unbounded" pitchFamily="34" charset="0"/>
                <a:ea typeface="Unbounded" pitchFamily="34" charset="-122"/>
                <a:cs typeface="Unbounded" pitchFamily="34" charset="-120"/>
              </a:rPr>
              <a:t>ElectViz: Empowering Electoral Understanding</a:t>
            </a:r>
            <a:endParaRPr lang="en-US" sz="2450" dirty="0"/>
          </a:p>
        </p:txBody>
      </p:sp>
      <p:sp>
        <p:nvSpPr>
          <p:cNvPr id="6" name="Text 3"/>
          <p:cNvSpPr/>
          <p:nvPr/>
        </p:nvSpPr>
        <p:spPr>
          <a:xfrm>
            <a:off x="6318766" y="1904643"/>
            <a:ext cx="7479268" cy="716875"/>
          </a:xfrm>
          <a:prstGeom prst="rect">
            <a:avLst/>
          </a:prstGeom>
          <a:noFill/>
        </p:spPr>
        <p:txBody>
          <a:bodyPr wrap="squar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ElectViz is more than just a tool; it's a testament to the power of data visualization in transforming complex information into accessible narratives. It serves as an invaluable resource for anyone seeking to understand the intricate patterns and dynamics of Indian elections.</a:t>
            </a:r>
            <a:endParaRPr lang="en-US" sz="1300" dirty="0"/>
          </a:p>
        </p:txBody>
      </p:sp>
      <p:sp>
        <p:nvSpPr>
          <p:cNvPr id="7" name="Shape 4"/>
          <p:cNvSpPr/>
          <p:nvPr/>
        </p:nvSpPr>
        <p:spPr>
          <a:xfrm>
            <a:off x="6318766" y="2770346"/>
            <a:ext cx="7479268" cy="941665"/>
          </a:xfrm>
          <a:prstGeom prst="roundRect">
            <a:avLst>
              <a:gd name="adj" fmla="val 11653"/>
            </a:avLst>
          </a:prstGeom>
          <a:solidFill>
            <a:srgbClr val="112836"/>
          </a:solidFill>
          <a:ln w="22860">
            <a:solidFill>
              <a:srgbClr val="49606E"/>
            </a:solidFill>
            <a:prstDash val="solid"/>
          </a:ln>
        </p:spPr>
      </p:sp>
      <p:sp>
        <p:nvSpPr>
          <p:cNvPr id="8" name="Shape 5"/>
          <p:cNvSpPr/>
          <p:nvPr/>
        </p:nvSpPr>
        <p:spPr>
          <a:xfrm>
            <a:off x="6295906" y="2770346"/>
            <a:ext cx="91440" cy="941665"/>
          </a:xfrm>
          <a:prstGeom prst="roundRect">
            <a:avLst>
              <a:gd name="adj" fmla="val 27311"/>
            </a:avLst>
          </a:prstGeom>
          <a:solidFill>
            <a:srgbClr val="0A988B"/>
          </a:solidFill>
        </p:spPr>
      </p:sp>
      <p:sp>
        <p:nvSpPr>
          <p:cNvPr id="9" name="Text 6"/>
          <p:cNvSpPr/>
          <p:nvPr/>
        </p:nvSpPr>
        <p:spPr>
          <a:xfrm>
            <a:off x="6576655" y="2959656"/>
            <a:ext cx="1958578" cy="244793"/>
          </a:xfrm>
          <a:prstGeom prst="rect">
            <a:avLst/>
          </a:prstGeom>
          <a:noFill/>
        </p:spPr>
        <p:txBody>
          <a:bodyPr wrap="none" lIns="0" tIns="0" rIns="0" bIns="0" rtlCol="0" anchor="t"/>
          <a:lstStyle/>
          <a:p>
            <a:pPr marL="0" indent="0" algn="l">
              <a:lnSpc>
                <a:spcPts val="1900"/>
              </a:lnSpc>
              <a:buNone/>
            </a:pPr>
            <a:r>
              <a:rPr lang="en-US" sz="1500" dirty="0">
                <a:solidFill>
                  <a:srgbClr val="CAD6DE"/>
                </a:solidFill>
                <a:latin typeface="Unbounded" pitchFamily="34" charset="0"/>
                <a:ea typeface="Unbounded" pitchFamily="34" charset="-122"/>
                <a:cs typeface="Unbounded" pitchFamily="34" charset="-120"/>
              </a:rPr>
              <a:t>Data to Insights</a:t>
            </a:r>
            <a:endParaRPr lang="en-US" sz="1500" dirty="0"/>
          </a:p>
        </p:txBody>
      </p:sp>
      <p:sp>
        <p:nvSpPr>
          <p:cNvPr id="10" name="Text 7"/>
          <p:cNvSpPr/>
          <p:nvPr/>
        </p:nvSpPr>
        <p:spPr>
          <a:xfrm>
            <a:off x="6576655" y="3283744"/>
            <a:ext cx="7032069" cy="238958"/>
          </a:xfrm>
          <a:prstGeom prst="rect">
            <a:avLst/>
          </a:prstGeom>
          <a:noFill/>
        </p:spPr>
        <p:txBody>
          <a:bodyPr wrap="non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ElectViz excels at converting raw, unwieldy election data into clear, actionable insights.</a:t>
            </a:r>
            <a:endParaRPr lang="en-US" sz="1300" dirty="0"/>
          </a:p>
        </p:txBody>
      </p:sp>
      <p:sp>
        <p:nvSpPr>
          <p:cNvPr id="11" name="Shape 8"/>
          <p:cNvSpPr/>
          <p:nvPr/>
        </p:nvSpPr>
        <p:spPr>
          <a:xfrm>
            <a:off x="6318766" y="3844290"/>
            <a:ext cx="7479268" cy="1180624"/>
          </a:xfrm>
          <a:prstGeom prst="roundRect">
            <a:avLst>
              <a:gd name="adj" fmla="val 9294"/>
            </a:avLst>
          </a:prstGeom>
          <a:solidFill>
            <a:srgbClr val="112836"/>
          </a:solidFill>
          <a:ln w="22860">
            <a:solidFill>
              <a:srgbClr val="49606E"/>
            </a:solidFill>
            <a:prstDash val="solid"/>
          </a:ln>
        </p:spPr>
      </p:sp>
      <p:sp>
        <p:nvSpPr>
          <p:cNvPr id="12" name="Shape 9"/>
          <p:cNvSpPr/>
          <p:nvPr/>
        </p:nvSpPr>
        <p:spPr>
          <a:xfrm>
            <a:off x="6295906" y="3844290"/>
            <a:ext cx="91440" cy="1180624"/>
          </a:xfrm>
          <a:prstGeom prst="roundRect">
            <a:avLst>
              <a:gd name="adj" fmla="val 27311"/>
            </a:avLst>
          </a:prstGeom>
          <a:solidFill>
            <a:srgbClr val="0A988B"/>
          </a:solidFill>
        </p:spPr>
      </p:sp>
      <p:sp>
        <p:nvSpPr>
          <p:cNvPr id="13" name="Text 10"/>
          <p:cNvSpPr/>
          <p:nvPr/>
        </p:nvSpPr>
        <p:spPr>
          <a:xfrm>
            <a:off x="6576655" y="4033599"/>
            <a:ext cx="1958578" cy="244793"/>
          </a:xfrm>
          <a:prstGeom prst="rect">
            <a:avLst/>
          </a:prstGeom>
          <a:noFill/>
        </p:spPr>
        <p:txBody>
          <a:bodyPr wrap="none" lIns="0" tIns="0" rIns="0" bIns="0" rtlCol="0" anchor="t"/>
          <a:lstStyle/>
          <a:p>
            <a:pPr marL="0" indent="0" algn="l">
              <a:lnSpc>
                <a:spcPts val="1900"/>
              </a:lnSpc>
              <a:buNone/>
            </a:pPr>
            <a:r>
              <a:rPr lang="en-US" sz="1500" dirty="0">
                <a:solidFill>
                  <a:srgbClr val="CAD6DE"/>
                </a:solidFill>
                <a:latin typeface="Unbounded" pitchFamily="34" charset="0"/>
                <a:ea typeface="Unbounded" pitchFamily="34" charset="-122"/>
                <a:cs typeface="Unbounded" pitchFamily="34" charset="-120"/>
              </a:rPr>
              <a:t>Broad Utility</a:t>
            </a:r>
            <a:endParaRPr lang="en-US" sz="1500" dirty="0"/>
          </a:p>
        </p:txBody>
      </p:sp>
      <p:sp>
        <p:nvSpPr>
          <p:cNvPr id="14" name="Text 11"/>
          <p:cNvSpPr/>
          <p:nvPr/>
        </p:nvSpPr>
        <p:spPr>
          <a:xfrm>
            <a:off x="6576655" y="4357688"/>
            <a:ext cx="7032069" cy="477917"/>
          </a:xfrm>
          <a:prstGeom prst="rect">
            <a:avLst/>
          </a:prstGeom>
          <a:noFill/>
        </p:spPr>
        <p:txBody>
          <a:bodyPr wrap="squar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Designed to support a diverse audience, including media professionals, academic researchers, and political analysts.</a:t>
            </a:r>
            <a:endParaRPr lang="en-US" sz="1300" dirty="0"/>
          </a:p>
        </p:txBody>
      </p:sp>
      <p:sp>
        <p:nvSpPr>
          <p:cNvPr id="15" name="Shape 12"/>
          <p:cNvSpPr/>
          <p:nvPr/>
        </p:nvSpPr>
        <p:spPr>
          <a:xfrm>
            <a:off x="6318766" y="5157192"/>
            <a:ext cx="7479268" cy="1180624"/>
          </a:xfrm>
          <a:prstGeom prst="roundRect">
            <a:avLst>
              <a:gd name="adj" fmla="val 9294"/>
            </a:avLst>
          </a:prstGeom>
          <a:solidFill>
            <a:srgbClr val="112836"/>
          </a:solidFill>
          <a:ln w="22860">
            <a:solidFill>
              <a:srgbClr val="49606E"/>
            </a:solidFill>
            <a:prstDash val="solid"/>
          </a:ln>
        </p:spPr>
      </p:sp>
      <p:sp>
        <p:nvSpPr>
          <p:cNvPr id="16" name="Shape 13"/>
          <p:cNvSpPr/>
          <p:nvPr/>
        </p:nvSpPr>
        <p:spPr>
          <a:xfrm>
            <a:off x="6295906" y="5157192"/>
            <a:ext cx="91440" cy="1180624"/>
          </a:xfrm>
          <a:prstGeom prst="roundRect">
            <a:avLst>
              <a:gd name="adj" fmla="val 27311"/>
            </a:avLst>
          </a:prstGeom>
          <a:solidFill>
            <a:srgbClr val="0A988B"/>
          </a:solidFill>
        </p:spPr>
      </p:sp>
      <p:sp>
        <p:nvSpPr>
          <p:cNvPr id="17" name="Text 14"/>
          <p:cNvSpPr/>
          <p:nvPr/>
        </p:nvSpPr>
        <p:spPr>
          <a:xfrm>
            <a:off x="6576655" y="5346502"/>
            <a:ext cx="2578537" cy="244793"/>
          </a:xfrm>
          <a:prstGeom prst="rect">
            <a:avLst/>
          </a:prstGeom>
          <a:noFill/>
        </p:spPr>
        <p:txBody>
          <a:bodyPr wrap="none" lIns="0" tIns="0" rIns="0" bIns="0" rtlCol="0" anchor="t"/>
          <a:lstStyle/>
          <a:p>
            <a:pPr marL="0" indent="0" algn="l">
              <a:lnSpc>
                <a:spcPts val="1900"/>
              </a:lnSpc>
              <a:buNone/>
            </a:pPr>
            <a:r>
              <a:rPr lang="en-US" sz="1500" dirty="0">
                <a:solidFill>
                  <a:srgbClr val="CAD6DE"/>
                </a:solidFill>
                <a:latin typeface="Unbounded" pitchFamily="34" charset="0"/>
                <a:ea typeface="Unbounded" pitchFamily="34" charset="-122"/>
                <a:cs typeface="Unbounded" pitchFamily="34" charset="-120"/>
              </a:rPr>
              <a:t>Power of Visualization</a:t>
            </a:r>
            <a:endParaRPr lang="en-US" sz="1500" dirty="0"/>
          </a:p>
        </p:txBody>
      </p:sp>
      <p:sp>
        <p:nvSpPr>
          <p:cNvPr id="18" name="Text 15"/>
          <p:cNvSpPr/>
          <p:nvPr/>
        </p:nvSpPr>
        <p:spPr>
          <a:xfrm>
            <a:off x="6576655" y="5670590"/>
            <a:ext cx="7032069" cy="477917"/>
          </a:xfrm>
          <a:prstGeom prst="rect">
            <a:avLst/>
          </a:prstGeom>
          <a:noFill/>
        </p:spPr>
        <p:txBody>
          <a:bodyPr wrap="squar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Showcases the immense potential of data visualization as a powerful storytelling medium in electoral analysis.</a:t>
            </a:r>
            <a:endParaRPr lang="en-US" sz="1300" dirty="0"/>
          </a:p>
        </p:txBody>
      </p:sp>
      <p:sp>
        <p:nvSpPr>
          <p:cNvPr id="19" name="Shape 16"/>
          <p:cNvSpPr/>
          <p:nvPr/>
        </p:nvSpPr>
        <p:spPr>
          <a:xfrm>
            <a:off x="6318766" y="6470094"/>
            <a:ext cx="7479268" cy="1180624"/>
          </a:xfrm>
          <a:prstGeom prst="roundRect">
            <a:avLst>
              <a:gd name="adj" fmla="val 9294"/>
            </a:avLst>
          </a:prstGeom>
          <a:solidFill>
            <a:srgbClr val="112836"/>
          </a:solidFill>
          <a:ln w="22860">
            <a:solidFill>
              <a:srgbClr val="49606E"/>
            </a:solidFill>
            <a:prstDash val="solid"/>
          </a:ln>
        </p:spPr>
      </p:sp>
      <p:sp>
        <p:nvSpPr>
          <p:cNvPr id="20" name="Shape 17"/>
          <p:cNvSpPr/>
          <p:nvPr/>
        </p:nvSpPr>
        <p:spPr>
          <a:xfrm>
            <a:off x="6295906" y="6470094"/>
            <a:ext cx="91440" cy="1180624"/>
          </a:xfrm>
          <a:prstGeom prst="roundRect">
            <a:avLst>
              <a:gd name="adj" fmla="val 27311"/>
            </a:avLst>
          </a:prstGeom>
          <a:solidFill>
            <a:srgbClr val="0A988B"/>
          </a:solidFill>
        </p:spPr>
      </p:sp>
      <p:sp>
        <p:nvSpPr>
          <p:cNvPr id="21" name="Text 18"/>
          <p:cNvSpPr/>
          <p:nvPr/>
        </p:nvSpPr>
        <p:spPr>
          <a:xfrm>
            <a:off x="6576655" y="6659404"/>
            <a:ext cx="1958578" cy="244793"/>
          </a:xfrm>
          <a:prstGeom prst="rect">
            <a:avLst/>
          </a:prstGeom>
          <a:noFill/>
        </p:spPr>
        <p:txBody>
          <a:bodyPr wrap="none" lIns="0" tIns="0" rIns="0" bIns="0" rtlCol="0" anchor="t"/>
          <a:lstStyle/>
          <a:p>
            <a:pPr marL="0" indent="0" algn="l">
              <a:lnSpc>
                <a:spcPts val="1900"/>
              </a:lnSpc>
              <a:buNone/>
            </a:pPr>
            <a:r>
              <a:rPr lang="en-US" sz="1500" dirty="0">
                <a:solidFill>
                  <a:srgbClr val="CAD6DE"/>
                </a:solidFill>
                <a:latin typeface="Unbounded" pitchFamily="34" charset="0"/>
                <a:ea typeface="Unbounded" pitchFamily="34" charset="-122"/>
                <a:cs typeface="Unbounded" pitchFamily="34" charset="-120"/>
              </a:rPr>
              <a:t>Future-Ready</a:t>
            </a:r>
            <a:endParaRPr lang="en-US" sz="1500" dirty="0"/>
          </a:p>
        </p:txBody>
      </p:sp>
      <p:sp>
        <p:nvSpPr>
          <p:cNvPr id="22" name="Text 19"/>
          <p:cNvSpPr/>
          <p:nvPr/>
        </p:nvSpPr>
        <p:spPr>
          <a:xfrm>
            <a:off x="6576655" y="6983492"/>
            <a:ext cx="7032069" cy="477917"/>
          </a:xfrm>
          <a:prstGeom prst="rect">
            <a:avLst/>
          </a:prstGeom>
          <a:noFill/>
        </p:spPr>
        <p:txBody>
          <a:bodyPr wrap="squar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Built with scalability in mind, ElectViz is designed to adapt and grow with future elections and evolving analytical needs.</a:t>
            </a:r>
            <a:endParaRPr lang="en-US" sz="1300" dirty="0"/>
          </a:p>
        </p:txBody>
      </p:sp>
      <p:pic>
        <p:nvPicPr>
          <p:cNvPr id="23" name="Picture 22"/>
          <p:cNvPicPr>
            <a:picLocks noChangeAspect="1"/>
          </p:cNvPicPr>
          <p:nvPr/>
        </p:nvPicPr>
        <p:blipFill>
          <a:blip r:embed="rId4"/>
          <a:stretch>
            <a:fillRect/>
          </a:stretch>
        </p:blipFill>
        <p:spPr>
          <a:xfrm>
            <a:off x="12778740" y="7783195"/>
            <a:ext cx="1852295" cy="352425"/>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TotalTime>
  <Words>1703</Words>
  <Application>Microsoft Office PowerPoint</Application>
  <PresentationFormat>Custom</PresentationFormat>
  <Paragraphs>246</Paragraphs>
  <Slides>14</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Unbounded</vt:lpstr>
      <vt:lpstr>Calibri</vt:lpstr>
      <vt:lpstr>Arial Black</vt:lpstr>
      <vt:lpstr>Unbounded Light</vt:lpstr>
      <vt:lpstr>Arial</vt:lpstr>
      <vt:lpstr>Cabin</vt:lpstr>
      <vt:lpstr>Book Antiqua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HP</cp:lastModifiedBy>
  <cp:revision>20</cp:revision>
  <dcterms:created xsi:type="dcterms:W3CDTF">2026-02-07T13:02:00Z</dcterms:created>
  <dcterms:modified xsi:type="dcterms:W3CDTF">2026-02-16T16:04:15Z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EB4A3612A3B740E6B88AED58ADA36862_13</vt:lpwstr>
  </property>
  <property fmtid="{D5CDD505-2E9C-101B-9397-08002B2CF9AE}" pid="3" name="KSOProductBuildVer">
    <vt:lpwstr>1033-12.2.0.23196</vt:lpwstr>
  </property>
</Properties>
</file>